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8"/>
  </p:notesMasterIdLst>
  <p:handoutMasterIdLst>
    <p:handoutMasterId r:id="rId29"/>
  </p:handoutMasterIdLst>
  <p:sldIdLst>
    <p:sldId id="1779" r:id="rId7"/>
    <p:sldId id="739" r:id="rId8"/>
    <p:sldId id="1861" r:id="rId9"/>
    <p:sldId id="1863" r:id="rId10"/>
    <p:sldId id="1864" r:id="rId11"/>
    <p:sldId id="1869" r:id="rId12"/>
    <p:sldId id="1878" r:id="rId13"/>
    <p:sldId id="1896" r:id="rId14"/>
    <p:sldId id="1897" r:id="rId15"/>
    <p:sldId id="1894" r:id="rId16"/>
    <p:sldId id="1902" r:id="rId17"/>
    <p:sldId id="1901" r:id="rId18"/>
    <p:sldId id="1903" r:id="rId19"/>
    <p:sldId id="1865" r:id="rId20"/>
    <p:sldId id="1898" r:id="rId21"/>
    <p:sldId id="1892" r:id="rId22"/>
    <p:sldId id="1904" r:id="rId23"/>
    <p:sldId id="1905" r:id="rId24"/>
    <p:sldId id="1906" r:id="rId25"/>
    <p:sldId id="1907" r:id="rId26"/>
    <p:sldId id="680" r:id="rId27"/>
  </p:sldIdLst>
  <p:sldSz cx="12196763" cy="6858000"/>
  <p:notesSz cx="6805613" cy="9939338"/>
  <p:custDataLst>
    <p:tags r:id="rId3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tags" Target="tags/tag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so.csdn.net/so/search?q=%E8%BF%90%E7%AE%97%E7%AC%A6&amp;spm=1001.2101.3001.7020" TargetMode="External"/><Relationship Id="rId2" Type="http://schemas.openxmlformats.org/officeDocument/2006/relationships/hyperlink" Target="https://link.zhihu.com/?target=https%3A//en.wikipedia.org/wiki/Three-address_code"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LLVM</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架构</a:t>
            </a:r>
            <a:r>
              <a:rPr lang="zh-CN" altLang="en-US" sz="960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和原理</a:t>
            </a:r>
            <a:endParaRPr lang="zh-CN" altLang="en-US" sz="9600" kern="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66519-902C-0940-BEA2-7B14FB7A6DB0}"/>
              </a:ext>
            </a:extLst>
          </p:cNvPr>
          <p:cNvSpPr>
            <a:spLocks noGrp="1"/>
          </p:cNvSpPr>
          <p:nvPr>
            <p:ph type="title"/>
          </p:nvPr>
        </p:nvSpPr>
        <p:spPr/>
        <p:txBody>
          <a:bodyPr/>
          <a:lstStyle/>
          <a:p>
            <a:r>
              <a:rPr kumimoji="1" lang="en-US" altLang="zh-CN" dirty="0"/>
              <a:t>LLVM</a:t>
            </a:r>
            <a:r>
              <a:rPr kumimoji="1" lang="zh-CN" altLang="en-US" dirty="0"/>
              <a:t> </a:t>
            </a:r>
            <a:r>
              <a:rPr lang="en-US" altLang="zh-CN" dirty="0"/>
              <a:t>IR</a:t>
            </a:r>
            <a:r>
              <a:rPr lang="zh-CN" altLang="en-US" dirty="0"/>
              <a:t>基本语法</a:t>
            </a:r>
            <a:endParaRPr kumimoji="1" lang="zh-CN" altLang="en-US" dirty="0"/>
          </a:p>
        </p:txBody>
      </p:sp>
      <p:sp>
        <p:nvSpPr>
          <p:cNvPr id="3" name="内容占位符 2">
            <a:extLst>
              <a:ext uri="{FF2B5EF4-FFF2-40B4-BE49-F238E27FC236}">
                <a16:creationId xmlns:a16="http://schemas.microsoft.com/office/drawing/2014/main" id="{C455878F-094A-C449-9806-CF8F67CDCE7C}"/>
              </a:ext>
            </a:extLst>
          </p:cNvPr>
          <p:cNvSpPr>
            <a:spLocks noGrp="1"/>
          </p:cNvSpPr>
          <p:nvPr>
            <p:ph sz="half" idx="1"/>
          </p:nvPr>
        </p:nvSpPr>
        <p:spPr/>
        <p:txBody>
          <a:bodyPr/>
          <a:lstStyle/>
          <a:p>
            <a:pPr marL="457200" indent="-457200">
              <a:lnSpc>
                <a:spcPct val="150000"/>
              </a:lnSpc>
              <a:buFont typeface="+mj-lt"/>
              <a:buAutoNum type="arabicPeriod"/>
            </a:pPr>
            <a:r>
              <a:rPr lang="zh-CN" altLang="en-US" dirty="0"/>
              <a:t>注释以</a:t>
            </a:r>
            <a:r>
              <a:rPr lang="en-US" altLang="zh-CN" dirty="0"/>
              <a:t>;</a:t>
            </a:r>
            <a:r>
              <a:rPr lang="zh-CN" altLang="en-US" dirty="0"/>
              <a:t>开头</a:t>
            </a:r>
          </a:p>
          <a:p>
            <a:pPr marL="457200" indent="-457200">
              <a:lnSpc>
                <a:spcPct val="150000"/>
              </a:lnSpc>
              <a:buFont typeface="+mj-lt"/>
              <a:buAutoNum type="arabicPeriod"/>
            </a:pPr>
            <a:r>
              <a:rPr lang="zh-CN" altLang="en-US" dirty="0"/>
              <a:t>全局表示以</a:t>
            </a:r>
            <a:r>
              <a:rPr lang="en-US" altLang="zh-CN" dirty="0"/>
              <a:t>@</a:t>
            </a:r>
            <a:r>
              <a:rPr lang="zh-CN" altLang="en-US" dirty="0"/>
              <a:t>开头，局部变量以</a:t>
            </a:r>
            <a:r>
              <a:rPr lang="en-US" altLang="zh-CN" dirty="0"/>
              <a:t>%</a:t>
            </a:r>
            <a:r>
              <a:rPr lang="zh-CN" altLang="en-US" dirty="0"/>
              <a:t>开头</a:t>
            </a:r>
          </a:p>
          <a:p>
            <a:pPr marL="457200" indent="-457200">
              <a:lnSpc>
                <a:spcPct val="150000"/>
              </a:lnSpc>
              <a:buFont typeface="+mj-lt"/>
              <a:buAutoNum type="arabicPeriod"/>
            </a:pPr>
            <a:r>
              <a:rPr lang="en-US" altLang="zh-CN" dirty="0"/>
              <a:t>alloca</a:t>
            </a:r>
            <a:r>
              <a:rPr lang="zh-CN" altLang="en-US" dirty="0"/>
              <a:t>在函数栈帧中分配内存</a:t>
            </a:r>
          </a:p>
          <a:p>
            <a:pPr marL="457200" indent="-457200">
              <a:lnSpc>
                <a:spcPct val="150000"/>
              </a:lnSpc>
              <a:buFont typeface="+mj-lt"/>
              <a:buAutoNum type="arabicPeriod"/>
            </a:pPr>
            <a:r>
              <a:rPr lang="en-US" altLang="zh-CN" dirty="0"/>
              <a:t>i32 32</a:t>
            </a:r>
            <a:r>
              <a:rPr lang="zh-CN" altLang="en-US" dirty="0"/>
              <a:t>位 </a:t>
            </a:r>
            <a:r>
              <a:rPr lang="en-US" altLang="zh-CN" dirty="0"/>
              <a:t>4</a:t>
            </a:r>
            <a:r>
              <a:rPr lang="zh-CN" altLang="en-US" dirty="0"/>
              <a:t>个字节的意思</a:t>
            </a:r>
          </a:p>
          <a:p>
            <a:pPr marL="457200" indent="-457200">
              <a:lnSpc>
                <a:spcPct val="150000"/>
              </a:lnSpc>
              <a:buFont typeface="+mj-lt"/>
              <a:buAutoNum type="arabicPeriod"/>
            </a:pPr>
            <a:r>
              <a:rPr lang="en-US" altLang="zh-CN" dirty="0"/>
              <a:t>align </a:t>
            </a:r>
            <a:r>
              <a:rPr lang="zh-CN" altLang="en-US" dirty="0"/>
              <a:t>字节对齐</a:t>
            </a:r>
          </a:p>
          <a:p>
            <a:pPr marL="457200" indent="-457200">
              <a:lnSpc>
                <a:spcPct val="150000"/>
              </a:lnSpc>
              <a:buFont typeface="+mj-lt"/>
              <a:buAutoNum type="arabicPeriod"/>
            </a:pPr>
            <a:r>
              <a:rPr lang="en-US" altLang="zh-CN" dirty="0"/>
              <a:t>store</a:t>
            </a:r>
            <a:r>
              <a:rPr lang="zh-CN" altLang="en-US" dirty="0"/>
              <a:t>写入</a:t>
            </a:r>
          </a:p>
          <a:p>
            <a:pPr marL="457200" indent="-457200">
              <a:lnSpc>
                <a:spcPct val="150000"/>
              </a:lnSpc>
              <a:buFont typeface="+mj-lt"/>
              <a:buAutoNum type="arabicPeriod"/>
            </a:pPr>
            <a:r>
              <a:rPr lang="en-US" altLang="zh-CN" dirty="0"/>
              <a:t>load</a:t>
            </a:r>
            <a:r>
              <a:rPr lang="zh-CN" altLang="en-US" dirty="0"/>
              <a:t>读取</a:t>
            </a:r>
          </a:p>
        </p:txBody>
      </p:sp>
    </p:spTree>
    <p:extLst>
      <p:ext uri="{BB962C8B-B14F-4D97-AF65-F5344CB8AC3E}">
        <p14:creationId xmlns:p14="http://schemas.microsoft.com/office/powerpoint/2010/main" val="12757570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5F231-4AB7-9947-B827-09F83EE49D72}"/>
              </a:ext>
            </a:extLst>
          </p:cNvPr>
          <p:cNvSpPr>
            <a:spLocks noGrp="1"/>
          </p:cNvSpPr>
          <p:nvPr>
            <p:ph type="title"/>
          </p:nvPr>
        </p:nvSpPr>
        <p:spPr/>
        <p:txBody>
          <a:bodyPr/>
          <a:lstStyle/>
          <a:p>
            <a:r>
              <a:rPr kumimoji="1" lang="en-US" altLang="zh-CN" sz="3200" dirty="0"/>
              <a:t>LLVM</a:t>
            </a:r>
            <a:r>
              <a:rPr kumimoji="1" lang="zh-CN" altLang="en-US" sz="3200" dirty="0"/>
              <a:t> </a:t>
            </a:r>
            <a:r>
              <a:rPr kumimoji="1" lang="en-US" altLang="zh-CN" sz="3200" dirty="0"/>
              <a:t>IR</a:t>
            </a:r>
            <a:endParaRPr kumimoji="1" lang="zh-CN" altLang="en-US" sz="3200" dirty="0"/>
          </a:p>
        </p:txBody>
      </p:sp>
      <p:sp>
        <p:nvSpPr>
          <p:cNvPr id="3" name="内容占位符 2">
            <a:extLst>
              <a:ext uri="{FF2B5EF4-FFF2-40B4-BE49-F238E27FC236}">
                <a16:creationId xmlns:a16="http://schemas.microsoft.com/office/drawing/2014/main" id="{EFCF24CA-A531-8844-833B-4F9FCA7C1C1C}"/>
              </a:ext>
            </a:extLst>
          </p:cNvPr>
          <p:cNvSpPr>
            <a:spLocks noGrp="1"/>
          </p:cNvSpPr>
          <p:nvPr>
            <p:ph sz="half" idx="1"/>
          </p:nvPr>
        </p:nvSpPr>
        <p:spPr/>
        <p:txBody>
          <a:bodyPr/>
          <a:lstStyle/>
          <a:p>
            <a:pPr marL="0" indent="0">
              <a:lnSpc>
                <a:spcPct val="150000"/>
              </a:lnSpc>
              <a:buNone/>
            </a:pPr>
            <a:r>
              <a:rPr lang="en-US" altLang="zh-CN" dirty="0"/>
              <a:t>LLVM IR</a:t>
            </a:r>
            <a:r>
              <a:rPr lang="zh-CN" altLang="en-US" dirty="0"/>
              <a:t> 作为一种编译器 </a:t>
            </a:r>
            <a:r>
              <a:rPr lang="en-US" altLang="zh-CN" dirty="0"/>
              <a:t>IR</a:t>
            </a:r>
            <a:r>
              <a:rPr lang="zh-CN" altLang="en-US" dirty="0"/>
              <a:t>，它的两个基本原则指导着核心库的开发：</a:t>
            </a:r>
          </a:p>
          <a:p>
            <a:pPr>
              <a:lnSpc>
                <a:spcPct val="150000"/>
              </a:lnSpc>
            </a:pPr>
            <a:r>
              <a:rPr lang="en-US" altLang="zh-CN" dirty="0"/>
              <a:t>SSA</a:t>
            </a:r>
            <a:r>
              <a:rPr lang="zh-CN" altLang="en-US" dirty="0"/>
              <a:t> 表示，代码组织为三地址指令序列和无限寄存器让优化能够快速执行。</a:t>
            </a:r>
          </a:p>
          <a:p>
            <a:pPr>
              <a:lnSpc>
                <a:spcPct val="150000"/>
              </a:lnSpc>
            </a:pPr>
            <a:r>
              <a:rPr lang="zh-CN" altLang="en-US" dirty="0"/>
              <a:t>整个程序的 </a:t>
            </a:r>
            <a:r>
              <a:rPr lang="en-US" altLang="zh-CN" dirty="0"/>
              <a:t>IR</a:t>
            </a:r>
            <a:r>
              <a:rPr lang="zh-CN" altLang="en-US" dirty="0"/>
              <a:t> 存储到磁盘让链接时优化易于实现。</a:t>
            </a:r>
          </a:p>
        </p:txBody>
      </p:sp>
    </p:spTree>
    <p:extLst>
      <p:ext uri="{BB962C8B-B14F-4D97-AF65-F5344CB8AC3E}">
        <p14:creationId xmlns:p14="http://schemas.microsoft.com/office/powerpoint/2010/main" val="40786218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5F231-4AB7-9947-B827-09F83EE49D72}"/>
              </a:ext>
            </a:extLst>
          </p:cNvPr>
          <p:cNvSpPr>
            <a:spLocks noGrp="1"/>
          </p:cNvSpPr>
          <p:nvPr>
            <p:ph type="title"/>
          </p:nvPr>
        </p:nvSpPr>
        <p:spPr/>
        <p:txBody>
          <a:bodyPr/>
          <a:lstStyle/>
          <a:p>
            <a:r>
              <a:rPr kumimoji="1" lang="en-US" altLang="zh-CN" sz="3200" dirty="0"/>
              <a:t>LLVM</a:t>
            </a:r>
            <a:r>
              <a:rPr kumimoji="1" lang="zh-CN" altLang="en-US" sz="3200" dirty="0"/>
              <a:t> </a:t>
            </a:r>
            <a:r>
              <a:rPr kumimoji="1" lang="en-US" altLang="zh-CN" sz="3200" dirty="0"/>
              <a:t>IR</a:t>
            </a:r>
            <a:endParaRPr kumimoji="1" lang="zh-CN" altLang="en-US" sz="3200" dirty="0"/>
          </a:p>
        </p:txBody>
      </p:sp>
      <p:sp>
        <p:nvSpPr>
          <p:cNvPr id="3" name="内容占位符 2">
            <a:extLst>
              <a:ext uri="{FF2B5EF4-FFF2-40B4-BE49-F238E27FC236}">
                <a16:creationId xmlns:a16="http://schemas.microsoft.com/office/drawing/2014/main" id="{EFCF24CA-A531-8844-833B-4F9FCA7C1C1C}"/>
              </a:ext>
            </a:extLst>
          </p:cNvPr>
          <p:cNvSpPr>
            <a:spLocks noGrp="1"/>
          </p:cNvSpPr>
          <p:nvPr>
            <p:ph sz="half" idx="1"/>
          </p:nvPr>
        </p:nvSpPr>
        <p:spPr/>
        <p:txBody>
          <a:bodyPr/>
          <a:lstStyle/>
          <a:p>
            <a:pPr marL="0" indent="0">
              <a:lnSpc>
                <a:spcPct val="150000"/>
              </a:lnSpc>
              <a:buNone/>
            </a:pPr>
            <a:r>
              <a:rPr lang="en-US" altLang="zh-CN" dirty="0"/>
              <a:t>LLVM</a:t>
            </a:r>
            <a:r>
              <a:rPr lang="zh-CN" altLang="en-US" dirty="0"/>
              <a:t> </a:t>
            </a:r>
            <a:r>
              <a:rPr lang="en-US" altLang="zh-CN" dirty="0"/>
              <a:t>IR</a:t>
            </a:r>
            <a:r>
              <a:rPr lang="zh-CN" altLang="en-US" dirty="0"/>
              <a:t> 采用静态单赋值形式（</a:t>
            </a:r>
            <a:r>
              <a:rPr lang="en-US" altLang="zh-CN" dirty="0"/>
              <a:t>Static single assignment</a:t>
            </a:r>
            <a:r>
              <a:rPr lang="zh-CN" altLang="en-US" dirty="0"/>
              <a:t>，</a:t>
            </a:r>
            <a:r>
              <a:rPr lang="en-US" altLang="zh-CN" dirty="0"/>
              <a:t>SSA</a:t>
            </a:r>
            <a:r>
              <a:rPr lang="zh-CN" altLang="en-US" dirty="0"/>
              <a:t>），具有两个重要特征：</a:t>
            </a:r>
          </a:p>
          <a:p>
            <a:pPr marL="360363" indent="-360363">
              <a:lnSpc>
                <a:spcPct val="150000"/>
              </a:lnSpc>
            </a:pPr>
            <a:r>
              <a:rPr lang="zh-CN" altLang="en-US" dirty="0"/>
              <a:t>代码组织为三地址指令序列</a:t>
            </a:r>
          </a:p>
          <a:p>
            <a:pPr marL="360363" indent="-360363">
              <a:lnSpc>
                <a:spcPct val="150000"/>
              </a:lnSpc>
            </a:pPr>
            <a:r>
              <a:rPr lang="zh-CN" altLang="en-US" dirty="0"/>
              <a:t>寄存器数量无限制</a:t>
            </a:r>
          </a:p>
        </p:txBody>
      </p:sp>
    </p:spTree>
    <p:extLst>
      <p:ext uri="{BB962C8B-B14F-4D97-AF65-F5344CB8AC3E}">
        <p14:creationId xmlns:p14="http://schemas.microsoft.com/office/powerpoint/2010/main" val="14623288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59E6D34-7606-1D48-B079-E183779913B5}"/>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SSA(Static Single Assignment)</a:t>
            </a:r>
            <a:r>
              <a:rPr lang="zh-CN" altLang="en-US" dirty="0"/>
              <a:t> 静态单赋值</a:t>
            </a:r>
          </a:p>
        </p:txBody>
      </p:sp>
      <p:sp>
        <p:nvSpPr>
          <p:cNvPr id="8" name="矩形 7">
            <a:extLst>
              <a:ext uri="{FF2B5EF4-FFF2-40B4-BE49-F238E27FC236}">
                <a16:creationId xmlns:a16="http://schemas.microsoft.com/office/drawing/2014/main" id="{94C0CE55-0D14-FA41-B9C2-A72361B0AD27}"/>
              </a:ext>
            </a:extLst>
          </p:cNvPr>
          <p:cNvSpPr/>
          <p:nvPr/>
        </p:nvSpPr>
        <p:spPr>
          <a:xfrm>
            <a:off x="697781" y="1340768"/>
            <a:ext cx="11105351" cy="874470"/>
          </a:xfrm>
          <a:prstGeom prst="rect">
            <a:avLst/>
          </a:prstGeom>
        </p:spPr>
        <p:txBody>
          <a:bodyPr wrap="square">
            <a:spAutoFit/>
          </a:bodyPr>
          <a:lstStyle/>
          <a:p>
            <a:pPr>
              <a:lnSpc>
                <a:spcPct val="150000"/>
              </a:lnSpc>
            </a:pPr>
            <a:r>
              <a:rPr lang="zh-CN" altLang="en-US" dirty="0">
                <a:solidFill>
                  <a:srgbClr val="374154"/>
                </a:solidFill>
                <a:latin typeface="Gill Sans MT" panose="020B0502020104020203" pitchFamily="34" charset="0"/>
                <a:ea typeface="+mj-ea"/>
              </a:rPr>
              <a:t>当程序中的每个变量都有且只有一个赋值语句时，称一个程序是 </a:t>
            </a:r>
            <a:r>
              <a:rPr lang="en-US" altLang="zh-CN" dirty="0">
                <a:solidFill>
                  <a:srgbClr val="374154"/>
                </a:solidFill>
                <a:latin typeface="Gill Sans MT" panose="020B0502020104020203" pitchFamily="34" charset="0"/>
                <a:ea typeface="+mj-ea"/>
              </a:rPr>
              <a:t>SSA </a:t>
            </a:r>
            <a:r>
              <a:rPr lang="zh-CN" altLang="en-US" dirty="0">
                <a:solidFill>
                  <a:srgbClr val="374154"/>
                </a:solidFill>
                <a:latin typeface="Gill Sans MT" panose="020B0502020104020203" pitchFamily="34" charset="0"/>
                <a:ea typeface="+mj-ea"/>
              </a:rPr>
              <a:t>形式的。</a:t>
            </a:r>
            <a:r>
              <a:rPr lang="en-US" altLang="zh-CN" dirty="0">
                <a:solidFill>
                  <a:srgbClr val="374154"/>
                </a:solidFill>
                <a:latin typeface="Gill Sans MT" panose="020B0502020104020203" pitchFamily="34" charset="0"/>
                <a:ea typeface="+mj-ea"/>
              </a:rPr>
              <a:t>LLVM IR </a:t>
            </a:r>
            <a:r>
              <a:rPr lang="zh-CN" altLang="en-US" dirty="0">
                <a:solidFill>
                  <a:srgbClr val="374154"/>
                </a:solidFill>
                <a:latin typeface="Gill Sans MT" panose="020B0502020104020203" pitchFamily="34" charset="0"/>
                <a:ea typeface="+mj-ea"/>
              </a:rPr>
              <a:t>中，每个变量都在使用前都必须先定义，且每个变量只能被赋值一次。以 </a:t>
            </a:r>
            <a:r>
              <a:rPr lang="en-US" altLang="zh-CN" dirty="0">
                <a:solidFill>
                  <a:srgbClr val="374154"/>
                </a:solidFill>
                <a:latin typeface="Gill Sans MT" panose="020B0502020104020203" pitchFamily="34" charset="0"/>
                <a:ea typeface="+mj-ea"/>
              </a:rPr>
              <a:t>1 * 2 + 3</a:t>
            </a:r>
            <a:r>
              <a:rPr lang="zh-CN" altLang="en-US" dirty="0">
                <a:solidFill>
                  <a:srgbClr val="374154"/>
                </a:solidFill>
                <a:latin typeface="Gill Sans MT" panose="020B0502020104020203" pitchFamily="34" charset="0"/>
                <a:ea typeface="+mj-ea"/>
              </a:rPr>
              <a:t> 为例：</a:t>
            </a:r>
          </a:p>
        </p:txBody>
      </p:sp>
      <p:pic>
        <p:nvPicPr>
          <p:cNvPr id="4" name="图片 3">
            <a:extLst>
              <a:ext uri="{FF2B5EF4-FFF2-40B4-BE49-F238E27FC236}">
                <a16:creationId xmlns:a16="http://schemas.microsoft.com/office/drawing/2014/main" id="{A2279A7D-91A0-FD4A-A1B6-739EA1C7D08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0031" y="3861048"/>
            <a:ext cx="9156700" cy="1206500"/>
          </a:xfrm>
          <a:prstGeom prst="rect">
            <a:avLst/>
          </a:prstGeom>
        </p:spPr>
      </p:pic>
      <p:pic>
        <p:nvPicPr>
          <p:cNvPr id="10" name="图片 9">
            <a:extLst>
              <a:ext uri="{FF2B5EF4-FFF2-40B4-BE49-F238E27FC236}">
                <a16:creationId xmlns:a16="http://schemas.microsoft.com/office/drawing/2014/main" id="{D8C1FBF9-B570-9440-B078-94A7E1FCBB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07331" y="2420888"/>
            <a:ext cx="9169400" cy="1231900"/>
          </a:xfrm>
          <a:prstGeom prst="rect">
            <a:avLst/>
          </a:prstGeom>
        </p:spPr>
      </p:pic>
      <p:sp>
        <p:nvSpPr>
          <p:cNvPr id="11" name="矩形 10">
            <a:extLst>
              <a:ext uri="{FF2B5EF4-FFF2-40B4-BE49-F238E27FC236}">
                <a16:creationId xmlns:a16="http://schemas.microsoft.com/office/drawing/2014/main" id="{C0B9990B-EC22-D24C-84A4-BBE06CC8AE92}"/>
              </a:ext>
            </a:extLst>
          </p:cNvPr>
          <p:cNvSpPr/>
          <p:nvPr/>
        </p:nvSpPr>
        <p:spPr>
          <a:xfrm>
            <a:off x="559840" y="5302949"/>
            <a:ext cx="11243292" cy="874470"/>
          </a:xfrm>
          <a:prstGeom prst="rect">
            <a:avLst/>
          </a:prstGeom>
        </p:spPr>
        <p:txBody>
          <a:bodyPr wrap="square">
            <a:spAutoFit/>
          </a:bodyPr>
          <a:lstStyle/>
          <a:p>
            <a:pPr>
              <a:lnSpc>
                <a:spcPct val="150000"/>
              </a:lnSpc>
            </a:pPr>
            <a:r>
              <a:rPr lang="zh-CN" altLang="en-US" dirty="0">
                <a:solidFill>
                  <a:srgbClr val="404040"/>
                </a:solidFill>
                <a:latin typeface="Gill Sans MT" panose="020B0502020104020203" pitchFamily="34" charset="0"/>
                <a:ea typeface="+mj-ea"/>
              </a:rPr>
              <a:t>每个值只有单一赋值定义了它。每次使用一个值，可以立刻向后追溯到给出其定义的唯一的指令。极大简化优化，因为</a:t>
            </a:r>
            <a:r>
              <a:rPr lang="en-US" altLang="zh-CN" dirty="0">
                <a:solidFill>
                  <a:srgbClr val="404040"/>
                </a:solidFill>
                <a:latin typeface="Gill Sans MT" panose="020B0502020104020203" pitchFamily="34" charset="0"/>
                <a:ea typeface="+mj-ea"/>
              </a:rPr>
              <a:t>SSA</a:t>
            </a:r>
            <a:r>
              <a:rPr lang="zh-CN" altLang="en-US" dirty="0">
                <a:solidFill>
                  <a:srgbClr val="404040"/>
                </a:solidFill>
                <a:latin typeface="Gill Sans MT" panose="020B0502020104020203" pitchFamily="34" charset="0"/>
                <a:ea typeface="+mj-ea"/>
              </a:rPr>
              <a:t>形式建立了平凡的</a:t>
            </a:r>
            <a:r>
              <a:rPr lang="en-US" altLang="zh-CN" dirty="0">
                <a:solidFill>
                  <a:srgbClr val="404040"/>
                </a:solidFill>
                <a:latin typeface="Gill Sans MT" panose="020B0502020104020203" pitchFamily="34" charset="0"/>
                <a:ea typeface="+mj-ea"/>
              </a:rPr>
              <a:t>use-def</a:t>
            </a:r>
            <a:r>
              <a:rPr lang="zh-CN" altLang="en-US" dirty="0">
                <a:solidFill>
                  <a:srgbClr val="404040"/>
                </a:solidFill>
                <a:latin typeface="Gill Sans MT" panose="020B0502020104020203" pitchFamily="34" charset="0"/>
                <a:ea typeface="+mj-ea"/>
              </a:rPr>
              <a:t>链，也就是一个值到达使用之处的定义的列表。</a:t>
            </a:r>
            <a:endParaRPr lang="zh-CN" altLang="en-US" dirty="0">
              <a:latin typeface="Gill Sans MT" panose="020B0502020104020203" pitchFamily="34" charset="0"/>
              <a:ea typeface="+mj-ea"/>
            </a:endParaRPr>
          </a:p>
        </p:txBody>
      </p:sp>
    </p:spTree>
    <p:extLst>
      <p:ext uri="{BB962C8B-B14F-4D97-AF65-F5344CB8AC3E}">
        <p14:creationId xmlns:p14="http://schemas.microsoft.com/office/powerpoint/2010/main" val="37002074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781F-A0D8-934B-9B82-ACD9F3BD178B}"/>
              </a:ext>
            </a:extLst>
          </p:cNvPr>
          <p:cNvSpPr>
            <a:spLocks noGrp="1"/>
          </p:cNvSpPr>
          <p:nvPr>
            <p:ph type="title"/>
          </p:nvPr>
        </p:nvSpPr>
        <p:spPr/>
        <p:txBody>
          <a:bodyPr/>
          <a:lstStyle/>
          <a:p>
            <a:r>
              <a:rPr kumimoji="1" lang="en-US" altLang="zh-CN" dirty="0"/>
              <a:t>LLVM</a:t>
            </a:r>
            <a:r>
              <a:rPr kumimoji="1" lang="zh-CN" altLang="en-US" dirty="0"/>
              <a:t> </a:t>
            </a:r>
            <a:r>
              <a:rPr lang="en-US" altLang="zh-CN" dirty="0"/>
              <a:t>IR</a:t>
            </a:r>
            <a:r>
              <a:rPr lang="zh-CN" altLang="en-US" dirty="0"/>
              <a:t>基本语法</a:t>
            </a:r>
            <a:endParaRPr kumimoji="1" lang="zh-CN" altLang="en-US" dirty="0"/>
          </a:p>
        </p:txBody>
      </p:sp>
      <p:sp>
        <p:nvSpPr>
          <p:cNvPr id="3" name="内容占位符 2">
            <a:extLst>
              <a:ext uri="{FF2B5EF4-FFF2-40B4-BE49-F238E27FC236}">
                <a16:creationId xmlns:a16="http://schemas.microsoft.com/office/drawing/2014/main" id="{864103F8-4809-8E43-B0FA-026B814058B6}"/>
              </a:ext>
            </a:extLst>
          </p:cNvPr>
          <p:cNvSpPr>
            <a:spLocks noGrp="1"/>
          </p:cNvSpPr>
          <p:nvPr>
            <p:ph sz="half" idx="1"/>
          </p:nvPr>
        </p:nvSpPr>
        <p:spPr>
          <a:xfrm>
            <a:off x="623635" y="1495552"/>
            <a:ext cx="10963473" cy="2338870"/>
          </a:xfrm>
        </p:spPr>
        <p:txBody>
          <a:bodyPr/>
          <a:lstStyle/>
          <a:p>
            <a:pPr>
              <a:lnSpc>
                <a:spcPct val="150000"/>
              </a:lnSpc>
            </a:pPr>
            <a:r>
              <a:rPr lang="en-US" altLang="zh-CN" dirty="0"/>
              <a:t>LLVM IR </a:t>
            </a:r>
            <a:r>
              <a:rPr lang="zh-CN" altLang="en-US" dirty="0"/>
              <a:t>是类似于精简指令集（</a:t>
            </a:r>
            <a:r>
              <a:rPr lang="en-US" altLang="zh-CN" dirty="0"/>
              <a:t>RISC</a:t>
            </a:r>
            <a:r>
              <a:rPr lang="zh-CN" altLang="en-US" dirty="0"/>
              <a:t>）的底层虚拟指令集；</a:t>
            </a:r>
            <a:endParaRPr lang="en-US" altLang="zh-CN" dirty="0"/>
          </a:p>
          <a:p>
            <a:pPr>
              <a:lnSpc>
                <a:spcPct val="150000"/>
              </a:lnSpc>
            </a:pPr>
            <a:r>
              <a:rPr lang="zh-CN" altLang="en-US" dirty="0"/>
              <a:t>和真实精简指令集一样，支持简单指令的线性序列，例如添加、相减、比较和分支；</a:t>
            </a:r>
            <a:endParaRPr lang="en-US" altLang="zh-CN" dirty="0"/>
          </a:p>
          <a:p>
            <a:pPr>
              <a:lnSpc>
                <a:spcPct val="150000"/>
              </a:lnSpc>
            </a:pPr>
            <a:r>
              <a:rPr lang="zh-CN" altLang="en-US" dirty="0"/>
              <a:t>指令都是三地址形式，它们接受一定数量的输入然后在不同的寄存器中存储计算结果；</a:t>
            </a:r>
            <a:endParaRPr lang="en-US" altLang="zh-CN" dirty="0"/>
          </a:p>
          <a:p>
            <a:pPr>
              <a:lnSpc>
                <a:spcPct val="150000"/>
              </a:lnSpc>
            </a:pPr>
            <a:r>
              <a:rPr lang="zh-CN" altLang="en-US" dirty="0"/>
              <a:t>与大多数精简指令集不同，</a:t>
            </a:r>
            <a:r>
              <a:rPr lang="en-US" altLang="zh-CN" dirty="0"/>
              <a:t>LLVM </a:t>
            </a:r>
            <a:r>
              <a:rPr lang="zh-CN" altLang="en-US" dirty="0"/>
              <a:t>使用强类型的简单类型系统，并剥离了机器差异；</a:t>
            </a:r>
            <a:endParaRPr lang="en-US" altLang="zh-CN" dirty="0"/>
          </a:p>
          <a:p>
            <a:pPr>
              <a:lnSpc>
                <a:spcPct val="150000"/>
              </a:lnSpc>
            </a:pPr>
            <a:r>
              <a:rPr lang="en-US" altLang="zh-CN" dirty="0"/>
              <a:t> LLVM IR </a:t>
            </a:r>
            <a:r>
              <a:rPr lang="zh-CN" altLang="en-US" dirty="0"/>
              <a:t>不使用固定的命名寄存器，它使用以 ％ 字符命名的临时寄存器；</a:t>
            </a:r>
            <a:endParaRPr kumimoji="1" lang="zh-CN" altLang="en-US" dirty="0"/>
          </a:p>
        </p:txBody>
      </p:sp>
    </p:spTree>
    <p:extLst>
      <p:ext uri="{BB962C8B-B14F-4D97-AF65-F5344CB8AC3E}">
        <p14:creationId xmlns:p14="http://schemas.microsoft.com/office/powerpoint/2010/main" val="3350174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59E6D34-7606-1D48-B079-E183779913B5}"/>
              </a:ext>
            </a:extLst>
          </p:cNvPr>
          <p:cNvSpPr>
            <a:spLocks noGrp="1"/>
          </p:cNvSpPr>
          <p:nvPr>
            <p:ph type="title"/>
          </p:nvPr>
        </p:nvSpPr>
        <p:spPr/>
        <p:txBody>
          <a:bodyPr/>
          <a:lstStyle/>
          <a:p>
            <a:r>
              <a:rPr lang="zh-CN" altLang="en-US" dirty="0"/>
              <a:t>三地址码</a:t>
            </a:r>
          </a:p>
        </p:txBody>
      </p:sp>
      <p:sp>
        <p:nvSpPr>
          <p:cNvPr id="7" name="矩形 6">
            <a:extLst>
              <a:ext uri="{FF2B5EF4-FFF2-40B4-BE49-F238E27FC236}">
                <a16:creationId xmlns:a16="http://schemas.microsoft.com/office/drawing/2014/main" id="{D45EF384-2628-A34B-B659-595FB895E00A}"/>
              </a:ext>
            </a:extLst>
          </p:cNvPr>
          <p:cNvSpPr/>
          <p:nvPr/>
        </p:nvSpPr>
        <p:spPr>
          <a:xfrm>
            <a:off x="555905" y="1673788"/>
            <a:ext cx="5161862" cy="369332"/>
          </a:xfrm>
          <a:prstGeom prst="rect">
            <a:avLst/>
          </a:prstGeom>
        </p:spPr>
        <p:txBody>
          <a:bodyPr wrap="none">
            <a:spAutoFit/>
          </a:bodyPr>
          <a:lstStyle/>
          <a:p>
            <a:r>
              <a:rPr lang="zh-CN" altLang="en-US" dirty="0">
                <a:latin typeface="+mj-ea"/>
                <a:ea typeface="+mj-ea"/>
                <a:hlinkClick r:id="rId2"/>
              </a:rPr>
              <a:t>三地址码指令 </a:t>
            </a:r>
            <a:r>
              <a:rPr lang="en-US" altLang="zh-CN" dirty="0">
                <a:latin typeface="+mj-ea"/>
                <a:ea typeface="+mj-ea"/>
                <a:hlinkClick r:id="rId2"/>
              </a:rPr>
              <a:t>Three-address code - Wikipedia</a:t>
            </a:r>
            <a:endParaRPr lang="zh-CN" altLang="en-US" dirty="0">
              <a:latin typeface="+mj-ea"/>
              <a:ea typeface="+mj-ea"/>
            </a:endParaRPr>
          </a:p>
        </p:txBody>
      </p:sp>
      <p:sp>
        <p:nvSpPr>
          <p:cNvPr id="8" name="矩形 7">
            <a:extLst>
              <a:ext uri="{FF2B5EF4-FFF2-40B4-BE49-F238E27FC236}">
                <a16:creationId xmlns:a16="http://schemas.microsoft.com/office/drawing/2014/main" id="{94C0CE55-0D14-FA41-B9C2-A72361B0AD27}"/>
              </a:ext>
            </a:extLst>
          </p:cNvPr>
          <p:cNvSpPr/>
          <p:nvPr/>
        </p:nvSpPr>
        <p:spPr>
          <a:xfrm>
            <a:off x="697781" y="2060848"/>
            <a:ext cx="11105351" cy="874470"/>
          </a:xfrm>
          <a:prstGeom prst="rect">
            <a:avLst/>
          </a:prstGeom>
        </p:spPr>
        <p:txBody>
          <a:bodyPr wrap="square">
            <a:spAutoFit/>
          </a:bodyPr>
          <a:lstStyle/>
          <a:p>
            <a:pPr>
              <a:lnSpc>
                <a:spcPct val="150000"/>
              </a:lnSpc>
            </a:pPr>
            <a:r>
              <a:rPr lang="zh-CN" altLang="en-US" dirty="0">
                <a:solidFill>
                  <a:srgbClr val="4D4D4D"/>
                </a:solidFill>
                <a:latin typeface="Gill Sans MT" panose="020B0502020104020203" pitchFamily="34" charset="0"/>
                <a:ea typeface="+mj-ea"/>
              </a:rPr>
              <a:t>每个三地址码指令，都可以被分解为一个四元组（</a:t>
            </a:r>
            <a:r>
              <a:rPr lang="en-US" altLang="zh-CN" dirty="0">
                <a:solidFill>
                  <a:srgbClr val="4D4D4D"/>
                </a:solidFill>
                <a:latin typeface="Gill Sans MT" panose="020B0502020104020203" pitchFamily="34" charset="0"/>
                <a:ea typeface="+mj-ea"/>
              </a:rPr>
              <a:t>4-tuple</a:t>
            </a:r>
            <a:r>
              <a:rPr lang="zh-CN" altLang="en-US" dirty="0">
                <a:solidFill>
                  <a:srgbClr val="4D4D4D"/>
                </a:solidFill>
                <a:latin typeface="Gill Sans MT" panose="020B0502020104020203" pitchFamily="34" charset="0"/>
                <a:ea typeface="+mj-ea"/>
              </a:rPr>
              <a:t>）的形式：（</a:t>
            </a:r>
            <a:r>
              <a:rPr lang="zh-CN" altLang="en-US" dirty="0">
                <a:solidFill>
                  <a:srgbClr val="FC5531"/>
                </a:solidFill>
                <a:latin typeface="Gill Sans MT" panose="020B0502020104020203" pitchFamily="34" charset="0"/>
                <a:ea typeface="+mj-ea"/>
                <a:hlinkClick r:id="rId3"/>
              </a:rPr>
              <a:t>运算符</a:t>
            </a:r>
            <a:r>
              <a:rPr lang="zh-CN" altLang="en-US" dirty="0">
                <a:solidFill>
                  <a:srgbClr val="4D4D4D"/>
                </a:solidFill>
                <a:latin typeface="Gill Sans MT" panose="020B0502020104020203" pitchFamily="34" charset="0"/>
                <a:ea typeface="+mj-ea"/>
              </a:rPr>
              <a:t>，操作数</a:t>
            </a:r>
            <a:r>
              <a:rPr lang="en-US" altLang="zh-CN" dirty="0">
                <a:solidFill>
                  <a:srgbClr val="4D4D4D"/>
                </a:solidFill>
                <a:latin typeface="Gill Sans MT" panose="020B0502020104020203" pitchFamily="34" charset="0"/>
                <a:ea typeface="+mj-ea"/>
              </a:rPr>
              <a:t>1</a:t>
            </a:r>
            <a:r>
              <a:rPr lang="zh-CN" altLang="en-US" dirty="0">
                <a:solidFill>
                  <a:srgbClr val="4D4D4D"/>
                </a:solidFill>
                <a:latin typeface="Gill Sans MT" panose="020B0502020104020203" pitchFamily="34" charset="0"/>
                <a:ea typeface="+mj-ea"/>
              </a:rPr>
              <a:t>，操作数</a:t>
            </a:r>
            <a:r>
              <a:rPr lang="en-US" altLang="zh-CN" dirty="0">
                <a:solidFill>
                  <a:srgbClr val="4D4D4D"/>
                </a:solidFill>
                <a:latin typeface="Gill Sans MT" panose="020B0502020104020203" pitchFamily="34" charset="0"/>
                <a:ea typeface="+mj-ea"/>
              </a:rPr>
              <a:t>2</a:t>
            </a:r>
            <a:r>
              <a:rPr lang="zh-CN" altLang="en-US" dirty="0">
                <a:solidFill>
                  <a:srgbClr val="4D4D4D"/>
                </a:solidFill>
                <a:latin typeface="Gill Sans MT" panose="020B0502020104020203" pitchFamily="34" charset="0"/>
                <a:ea typeface="+mj-ea"/>
              </a:rPr>
              <a:t>，结果），由于每个陈述都包含了三个变量，即每条指令最多有三个操作数，所以它被称为三地址码。</a:t>
            </a:r>
            <a:endParaRPr lang="zh-CN" altLang="en-US" dirty="0">
              <a:latin typeface="Gill Sans MT" panose="020B0502020104020203" pitchFamily="34" charset="0"/>
              <a:ea typeface="+mj-ea"/>
            </a:endParaRPr>
          </a:p>
        </p:txBody>
      </p:sp>
      <p:graphicFrame>
        <p:nvGraphicFramePr>
          <p:cNvPr id="9" name="表格 8">
            <a:extLst>
              <a:ext uri="{FF2B5EF4-FFF2-40B4-BE49-F238E27FC236}">
                <a16:creationId xmlns:a16="http://schemas.microsoft.com/office/drawing/2014/main" id="{F4E1ECC4-5363-F34B-AB2A-933A9F551762}"/>
              </a:ext>
            </a:extLst>
          </p:cNvPr>
          <p:cNvGraphicFramePr>
            <a:graphicFrameLocks noGrp="1"/>
          </p:cNvGraphicFramePr>
          <p:nvPr>
            <p:extLst>
              <p:ext uri="{D42A27DB-BD31-4B8C-83A1-F6EECF244321}">
                <p14:modId xmlns:p14="http://schemas.microsoft.com/office/powerpoint/2010/main" val="3210591435"/>
              </p:ext>
            </p:extLst>
          </p:nvPr>
        </p:nvGraphicFramePr>
        <p:xfrm>
          <a:off x="699053" y="3068566"/>
          <a:ext cx="10962201" cy="731520"/>
        </p:xfrm>
        <a:graphic>
          <a:graphicData uri="http://schemas.openxmlformats.org/drawingml/2006/table">
            <a:tbl>
              <a:tblPr/>
              <a:tblGrid>
                <a:gridCol w="3654067">
                  <a:extLst>
                    <a:ext uri="{9D8B030D-6E8A-4147-A177-3AD203B41FA5}">
                      <a16:colId xmlns:a16="http://schemas.microsoft.com/office/drawing/2014/main" val="3520278758"/>
                    </a:ext>
                  </a:extLst>
                </a:gridCol>
                <a:gridCol w="3654067">
                  <a:extLst>
                    <a:ext uri="{9D8B030D-6E8A-4147-A177-3AD203B41FA5}">
                      <a16:colId xmlns:a16="http://schemas.microsoft.com/office/drawing/2014/main" val="2670922390"/>
                    </a:ext>
                  </a:extLst>
                </a:gridCol>
                <a:gridCol w="3654067">
                  <a:extLst>
                    <a:ext uri="{9D8B030D-6E8A-4147-A177-3AD203B41FA5}">
                      <a16:colId xmlns:a16="http://schemas.microsoft.com/office/drawing/2014/main" val="3339308618"/>
                    </a:ext>
                  </a:extLst>
                </a:gridCol>
              </a:tblGrid>
              <a:tr h="0">
                <a:tc>
                  <a:txBody>
                    <a:bodyPr/>
                    <a:lstStyle/>
                    <a:p>
                      <a:pPr fontAlgn="ctr" latinLnBrk="0"/>
                      <a:r>
                        <a:rPr lang="zh-CN" altLang="en-US" sz="1400" b="1" dirty="0">
                          <a:solidFill>
                            <a:srgbClr val="4F4F4F"/>
                          </a:solidFill>
                          <a:effectLst/>
                          <a:latin typeface="Gill Sans MT" panose="020B0502020104020203" pitchFamily="34" charset="0"/>
                          <a:ea typeface="+mj-ea"/>
                        </a:rPr>
                        <a:t>指令类型</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fontAlgn="ctr" latinLnBrk="0"/>
                      <a:r>
                        <a:rPr lang="zh-CN" altLang="en-US" sz="1400" b="1">
                          <a:solidFill>
                            <a:srgbClr val="4F4F4F"/>
                          </a:solidFill>
                          <a:effectLst/>
                          <a:latin typeface="Gill Sans MT" panose="020B0502020104020203" pitchFamily="34" charset="0"/>
                          <a:ea typeface="+mj-ea"/>
                        </a:rPr>
                        <a:t>指令形式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fontAlgn="ctr" latinLnBrk="0"/>
                      <a:r>
                        <a:rPr lang="zh-CN" altLang="en-US" sz="1400" b="1" dirty="0">
                          <a:solidFill>
                            <a:srgbClr val="4F4F4F"/>
                          </a:solidFill>
                          <a:effectLst/>
                          <a:latin typeface="Gill Sans MT" panose="020B0502020104020203" pitchFamily="34" charset="0"/>
                          <a:ea typeface="+mj-ea"/>
                        </a:rPr>
                        <a:t>四元组表示</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19019436"/>
                  </a:ext>
                </a:extLst>
              </a:tr>
              <a:tr h="0">
                <a:tc>
                  <a:txBody>
                    <a:bodyPr/>
                    <a:lstStyle/>
                    <a:p>
                      <a:pPr fontAlgn="ctr" latinLnBrk="0"/>
                      <a:r>
                        <a:rPr lang="zh-CN" altLang="en-US" sz="1400" b="0" dirty="0">
                          <a:solidFill>
                            <a:srgbClr val="4F4F4F"/>
                          </a:solidFill>
                          <a:effectLst/>
                          <a:latin typeface="Gill Sans MT" panose="020B0502020104020203" pitchFamily="34" charset="0"/>
                          <a:ea typeface="+mj-ea"/>
                        </a:rPr>
                        <a:t>赋值指令</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sz="1400" b="0" dirty="0">
                          <a:solidFill>
                            <a:srgbClr val="4F4F4F"/>
                          </a:solidFill>
                          <a:effectLst/>
                          <a:latin typeface="Gill Sans MT" panose="020B0502020104020203" pitchFamily="34" charset="0"/>
                          <a:ea typeface="+mj-ea"/>
                        </a:rPr>
                        <a:t>z = </a:t>
                      </a:r>
                      <a:r>
                        <a:rPr lang="en-US" altLang="zh-CN" sz="1400" b="0" dirty="0">
                          <a:solidFill>
                            <a:srgbClr val="4F4F4F"/>
                          </a:solidFill>
                          <a:effectLst/>
                          <a:latin typeface="Gill Sans MT" panose="020B0502020104020203" pitchFamily="34" charset="0"/>
                          <a:ea typeface="+mj-ea"/>
                        </a:rPr>
                        <a:t>x</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op</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y</a:t>
                      </a:r>
                      <a:r>
                        <a:rPr lang="zh-CN" altLang="en-US" sz="1400" b="0" dirty="0">
                          <a:solidFill>
                            <a:srgbClr val="4F4F4F"/>
                          </a:solidFill>
                          <a:effectLst/>
                          <a:latin typeface="Gill Sans MT" panose="020B0502020104020203" pitchFamily="34" charset="0"/>
                          <a:ea typeface="+mj-ea"/>
                        </a:rPr>
                        <a:t>（</a:t>
                      </a:r>
                      <a:r>
                        <a:rPr lang="en-US" altLang="zh-CN" sz="1400" b="0" dirty="0">
                          <a:solidFill>
                            <a:srgbClr val="4F4F4F"/>
                          </a:solidFill>
                          <a:effectLst/>
                          <a:latin typeface="Gill Sans MT" panose="020B0502020104020203" pitchFamily="34" charset="0"/>
                          <a:ea typeface="+mj-ea"/>
                        </a:rPr>
                        <a:t>z</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x</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y</a:t>
                      </a:r>
                      <a:r>
                        <a:rPr lang="zh-CN" altLang="en-US" sz="1400" b="0" dirty="0">
                          <a:solidFill>
                            <a:srgbClr val="4F4F4F"/>
                          </a:solidFill>
                          <a:effectLst/>
                          <a:latin typeface="Gill Sans MT" panose="020B0502020104020203" pitchFamily="34" charset="0"/>
                          <a:ea typeface="+mj-ea"/>
                        </a:rPr>
                        <a:t>）</a:t>
                      </a:r>
                      <a:endParaRPr lang="en-US" sz="1400" b="0" dirty="0">
                        <a:solidFill>
                          <a:srgbClr val="4F4F4F"/>
                        </a:solidFill>
                        <a:effectLst/>
                        <a:latin typeface="Gill Sans MT" panose="020B0502020104020203" pitchFamily="34" charset="0"/>
                        <a:ea typeface="+mj-ea"/>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l" defTabSz="913707" rtl="0" eaLnBrk="1" fontAlgn="ctr" latinLnBrk="0" hangingPunct="1"/>
                      <a:r>
                        <a:rPr lang="en-US" altLang="zh-CN" sz="1400" b="0" kern="1200" dirty="0">
                          <a:solidFill>
                            <a:srgbClr val="4F4F4F"/>
                          </a:solidFill>
                          <a:effectLst/>
                          <a:latin typeface="Gill Sans MT" panose="020B0502020104020203" pitchFamily="34" charset="0"/>
                          <a:ea typeface="+mj-ea"/>
                          <a:cs typeface="+mn-cs"/>
                        </a:rPr>
                        <a:t>( op </a:t>
                      </a:r>
                      <a:r>
                        <a:rPr lang="en-US" altLang="zh-CN" sz="1400" b="0" kern="1200">
                          <a:solidFill>
                            <a:srgbClr val="4F4F4F"/>
                          </a:solidFill>
                          <a:effectLst/>
                          <a:latin typeface="Gill Sans MT" panose="020B0502020104020203" pitchFamily="34" charset="0"/>
                          <a:ea typeface="+mj-ea"/>
                          <a:cs typeface="+mn-cs"/>
                        </a:rPr>
                        <a:t>, x , y , z)</a:t>
                      </a:r>
                      <a:endParaRPr lang="zh-CN" altLang="en-US" sz="1400" b="0" kern="1200" dirty="0">
                        <a:solidFill>
                          <a:srgbClr val="4F4F4F"/>
                        </a:solidFill>
                        <a:effectLst/>
                        <a:latin typeface="Gill Sans MT" panose="020B0502020104020203" pitchFamily="34" charset="0"/>
                        <a:ea typeface="+mj-ea"/>
                        <a:cs typeface="+mn-cs"/>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39964868"/>
                  </a:ext>
                </a:extLst>
              </a:tr>
            </a:tbl>
          </a:graphicData>
        </a:graphic>
      </p:graphicFrame>
    </p:spTree>
    <p:extLst>
      <p:ext uri="{BB962C8B-B14F-4D97-AF65-F5344CB8AC3E}">
        <p14:creationId xmlns:p14="http://schemas.microsoft.com/office/powerpoint/2010/main" val="18118910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290E26-932B-284C-98E2-54EFF80E685C}"/>
              </a:ext>
            </a:extLst>
          </p:cNvPr>
          <p:cNvSpPr>
            <a:spLocks noGrp="1"/>
          </p:cNvSpPr>
          <p:nvPr>
            <p:ph type="title"/>
          </p:nvPr>
        </p:nvSpPr>
        <p:spPr/>
        <p:txBody>
          <a:bodyPr/>
          <a:lstStyle/>
          <a:p>
            <a:r>
              <a:rPr kumimoji="1" lang="en-US" altLang="zh-CN" dirty="0"/>
              <a:t>LLVM</a:t>
            </a:r>
            <a:r>
              <a:rPr kumimoji="1" lang="zh-CN" altLang="en-US" dirty="0"/>
              <a:t> </a:t>
            </a:r>
            <a:r>
              <a:rPr kumimoji="1" lang="en-US" altLang="zh-CN" dirty="0"/>
              <a:t>IR</a:t>
            </a:r>
            <a:r>
              <a:rPr kumimoji="1" lang="zh-CN" altLang="en-US" dirty="0"/>
              <a:t> 表示形式</a:t>
            </a:r>
          </a:p>
        </p:txBody>
      </p:sp>
      <p:sp>
        <p:nvSpPr>
          <p:cNvPr id="3" name="内容占位符 2">
            <a:extLst>
              <a:ext uri="{FF2B5EF4-FFF2-40B4-BE49-F238E27FC236}">
                <a16:creationId xmlns:a16="http://schemas.microsoft.com/office/drawing/2014/main" id="{D7BDC920-D4F0-B84E-9F2F-8CF82896E9AA}"/>
              </a:ext>
            </a:extLst>
          </p:cNvPr>
          <p:cNvSpPr>
            <a:spLocks noGrp="1"/>
          </p:cNvSpPr>
          <p:nvPr>
            <p:ph sz="half" idx="1"/>
          </p:nvPr>
        </p:nvSpPr>
        <p:spPr/>
        <p:txBody>
          <a:bodyPr/>
          <a:lstStyle/>
          <a:p>
            <a:pPr marL="0" indent="0">
              <a:lnSpc>
                <a:spcPct val="150000"/>
              </a:lnSpc>
              <a:buNone/>
            </a:pPr>
            <a:r>
              <a:rPr lang="en-US" altLang="zh-CN" dirty="0"/>
              <a:t>LLVM IR </a:t>
            </a:r>
            <a:r>
              <a:rPr lang="zh-CN" altLang="en-US" dirty="0"/>
              <a:t>具有三种表示形式，这三种中间格式是完全等价的：</a:t>
            </a:r>
          </a:p>
          <a:p>
            <a:pPr>
              <a:lnSpc>
                <a:spcPct val="150000"/>
              </a:lnSpc>
            </a:pPr>
            <a:r>
              <a:rPr lang="zh-CN" altLang="en-US" dirty="0"/>
              <a:t>在内存中的编译中间语言（无法通过文件的形式得到的指令类等）</a:t>
            </a:r>
          </a:p>
          <a:p>
            <a:pPr>
              <a:lnSpc>
                <a:spcPct val="150000"/>
              </a:lnSpc>
            </a:pPr>
            <a:r>
              <a:rPr lang="zh-CN" altLang="en-US" dirty="0"/>
              <a:t>在硬盘上存储的二进制中间语言（格式为 </a:t>
            </a:r>
            <a:r>
              <a:rPr lang="en-US" altLang="zh-CN" dirty="0"/>
              <a:t>.bc</a:t>
            </a:r>
            <a:r>
              <a:rPr lang="zh-CN" altLang="en-US" dirty="0"/>
              <a:t>）</a:t>
            </a:r>
          </a:p>
          <a:p>
            <a:pPr>
              <a:lnSpc>
                <a:spcPct val="150000"/>
              </a:lnSpc>
            </a:pPr>
            <a:r>
              <a:rPr lang="zh-CN" altLang="en-US" dirty="0"/>
              <a:t>人类可读的代码语言（格式为 </a:t>
            </a:r>
            <a:r>
              <a:rPr lang="en-US" altLang="zh-CN" dirty="0"/>
              <a:t>.</a:t>
            </a:r>
            <a:r>
              <a:rPr lang="en-US" altLang="zh-CN" dirty="0" err="1"/>
              <a:t>ll</a:t>
            </a:r>
            <a:r>
              <a:rPr lang="zh-CN" altLang="en-US" dirty="0"/>
              <a:t>）</a:t>
            </a:r>
          </a:p>
        </p:txBody>
      </p:sp>
    </p:spTree>
    <p:extLst>
      <p:ext uri="{BB962C8B-B14F-4D97-AF65-F5344CB8AC3E}">
        <p14:creationId xmlns:p14="http://schemas.microsoft.com/office/powerpoint/2010/main" val="30528148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698F55-7D97-7248-9DC8-E36687C34DEB}"/>
              </a:ext>
            </a:extLst>
          </p:cNvPr>
          <p:cNvSpPr>
            <a:spLocks noGrp="1"/>
          </p:cNvSpPr>
          <p:nvPr>
            <p:ph type="title"/>
          </p:nvPr>
        </p:nvSpPr>
        <p:spPr/>
        <p:txBody>
          <a:bodyPr/>
          <a:lstStyle/>
          <a:p>
            <a:r>
              <a:rPr lang="en-US" altLang="zh-CN" dirty="0"/>
              <a:t>LLVM IR</a:t>
            </a:r>
            <a:r>
              <a:rPr lang="zh-CN" altLang="en-US" dirty="0"/>
              <a:t> 内存模型</a:t>
            </a:r>
          </a:p>
        </p:txBody>
      </p:sp>
      <p:sp>
        <p:nvSpPr>
          <p:cNvPr id="6" name="内容占位符 5">
            <a:extLst>
              <a:ext uri="{FF2B5EF4-FFF2-40B4-BE49-F238E27FC236}">
                <a16:creationId xmlns:a16="http://schemas.microsoft.com/office/drawing/2014/main" id="{D097821F-07ED-634D-A3DE-3F80BCA96411}"/>
              </a:ext>
            </a:extLst>
          </p:cNvPr>
          <p:cNvSpPr>
            <a:spLocks noGrp="1"/>
          </p:cNvSpPr>
          <p:nvPr>
            <p:ph sz="half" idx="1"/>
          </p:nvPr>
        </p:nvSpPr>
        <p:spPr/>
        <p:txBody>
          <a:bodyPr/>
          <a:lstStyle/>
          <a:p>
            <a:pPr>
              <a:lnSpc>
                <a:spcPct val="150000"/>
              </a:lnSpc>
            </a:pPr>
            <a:r>
              <a:rPr lang="en-US" altLang="zh-CN" dirty="0"/>
              <a:t>LLVM IR </a:t>
            </a:r>
            <a:r>
              <a:rPr lang="zh-CN" altLang="en-US" dirty="0"/>
              <a:t>文件的基本单位称为 </a:t>
            </a:r>
            <a:r>
              <a:rPr lang="en-US" altLang="zh-CN" dirty="0"/>
              <a:t>module</a:t>
            </a:r>
            <a:endParaRPr lang="zh-CN" altLang="en-US" dirty="0"/>
          </a:p>
          <a:p>
            <a:pPr>
              <a:lnSpc>
                <a:spcPct val="150000"/>
              </a:lnSpc>
            </a:pPr>
            <a:r>
              <a:rPr lang="zh-CN" altLang="en-US" dirty="0"/>
              <a:t>一个 </a:t>
            </a:r>
            <a:r>
              <a:rPr lang="en-US" altLang="zh-CN" dirty="0"/>
              <a:t>module </a:t>
            </a:r>
            <a:r>
              <a:rPr lang="zh-CN" altLang="en-US" dirty="0"/>
              <a:t>中可以拥有多个顶层实体，比如 </a:t>
            </a:r>
            <a:r>
              <a:rPr lang="en-US" altLang="zh-CN" dirty="0"/>
              <a:t>function </a:t>
            </a:r>
            <a:r>
              <a:rPr lang="zh-CN" altLang="en-US" dirty="0"/>
              <a:t>和 </a:t>
            </a:r>
            <a:r>
              <a:rPr lang="en-US" altLang="zh-CN" dirty="0"/>
              <a:t>global variavle</a:t>
            </a:r>
          </a:p>
          <a:p>
            <a:pPr>
              <a:lnSpc>
                <a:spcPct val="150000"/>
              </a:lnSpc>
            </a:pPr>
            <a:r>
              <a:rPr lang="zh-CN" altLang="en-US" dirty="0"/>
              <a:t>一个 </a:t>
            </a:r>
            <a:r>
              <a:rPr lang="en-US" altLang="zh-CN" dirty="0"/>
              <a:t>function define </a:t>
            </a:r>
            <a:r>
              <a:rPr lang="zh-CN" altLang="en-US" dirty="0"/>
              <a:t>中至少有一个 </a:t>
            </a:r>
            <a:r>
              <a:rPr lang="en-US" altLang="zh-CN" dirty="0"/>
              <a:t>basicblock</a:t>
            </a:r>
          </a:p>
          <a:p>
            <a:pPr>
              <a:lnSpc>
                <a:spcPct val="150000"/>
              </a:lnSpc>
            </a:pPr>
            <a:r>
              <a:rPr lang="zh-CN" altLang="en-US" dirty="0"/>
              <a:t>每个 </a:t>
            </a:r>
            <a:r>
              <a:rPr lang="en-US" altLang="zh-CN" dirty="0"/>
              <a:t>basicblock </a:t>
            </a:r>
            <a:r>
              <a:rPr lang="zh-CN" altLang="en-US" dirty="0"/>
              <a:t>中有若干 </a:t>
            </a:r>
            <a:r>
              <a:rPr lang="en-US" altLang="zh-CN" dirty="0"/>
              <a:t>instruction</a:t>
            </a:r>
            <a:r>
              <a:rPr lang="zh-CN" altLang="en-US" dirty="0"/>
              <a:t>，并且都以 </a:t>
            </a:r>
            <a:r>
              <a:rPr lang="en-US" altLang="zh-CN" dirty="0"/>
              <a:t>terminator instruction </a:t>
            </a:r>
            <a:r>
              <a:rPr lang="zh-CN" altLang="en-US" dirty="0"/>
              <a:t>结尾</a:t>
            </a:r>
          </a:p>
        </p:txBody>
      </p:sp>
    </p:spTree>
    <p:extLst>
      <p:ext uri="{BB962C8B-B14F-4D97-AF65-F5344CB8AC3E}">
        <p14:creationId xmlns:p14="http://schemas.microsoft.com/office/powerpoint/2010/main" val="26130896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698F55-7D97-7248-9DC8-E36687C34DEB}"/>
              </a:ext>
            </a:extLst>
          </p:cNvPr>
          <p:cNvSpPr>
            <a:spLocks noGrp="1"/>
          </p:cNvSpPr>
          <p:nvPr>
            <p:ph type="title"/>
          </p:nvPr>
        </p:nvSpPr>
        <p:spPr/>
        <p:txBody>
          <a:bodyPr/>
          <a:lstStyle/>
          <a:p>
            <a:r>
              <a:rPr lang="en-US" altLang="zh-CN" dirty="0"/>
              <a:t>LLVM IR</a:t>
            </a:r>
            <a:r>
              <a:rPr lang="zh-CN" altLang="en-US" dirty="0"/>
              <a:t> 内存模型</a:t>
            </a:r>
          </a:p>
        </p:txBody>
      </p:sp>
      <p:pic>
        <p:nvPicPr>
          <p:cNvPr id="4" name="图片 3">
            <a:extLst>
              <a:ext uri="{FF2B5EF4-FFF2-40B4-BE49-F238E27FC236}">
                <a16:creationId xmlns:a16="http://schemas.microsoft.com/office/drawing/2014/main" id="{DE6DF703-CB61-5346-815D-6891AA5BDB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0293"/>
          <a:stretch/>
        </p:blipFill>
        <p:spPr>
          <a:xfrm>
            <a:off x="914455" y="1700808"/>
            <a:ext cx="10381831" cy="4038424"/>
          </a:xfrm>
          <a:prstGeom prst="rect">
            <a:avLst/>
          </a:prstGeom>
        </p:spPr>
      </p:pic>
    </p:spTree>
    <p:extLst>
      <p:ext uri="{BB962C8B-B14F-4D97-AF65-F5344CB8AC3E}">
        <p14:creationId xmlns:p14="http://schemas.microsoft.com/office/powerpoint/2010/main" val="164122859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CA356-DDCA-8247-B0B7-2C559A428DB9}"/>
              </a:ext>
            </a:extLst>
          </p:cNvPr>
          <p:cNvSpPr>
            <a:spLocks noGrp="1"/>
          </p:cNvSpPr>
          <p:nvPr>
            <p:ph type="title"/>
          </p:nvPr>
        </p:nvSpPr>
        <p:spPr/>
        <p:txBody>
          <a:bodyPr/>
          <a:lstStyle/>
          <a:p>
            <a:r>
              <a:rPr lang="en-US" altLang="zh-CN" dirty="0"/>
              <a:t>LLVM IR</a:t>
            </a:r>
            <a:r>
              <a:rPr lang="zh-CN" altLang="en-US" dirty="0"/>
              <a:t> 内存模型</a:t>
            </a:r>
            <a:endParaRPr kumimoji="1" lang="zh-CN" altLang="en-US" dirty="0"/>
          </a:p>
        </p:txBody>
      </p:sp>
      <p:graphicFrame>
        <p:nvGraphicFramePr>
          <p:cNvPr id="6" name="表格 5">
            <a:extLst>
              <a:ext uri="{FF2B5EF4-FFF2-40B4-BE49-F238E27FC236}">
                <a16:creationId xmlns:a16="http://schemas.microsoft.com/office/drawing/2014/main" id="{5878CA24-569A-354C-82A1-5D150BF27271}"/>
              </a:ext>
            </a:extLst>
          </p:cNvPr>
          <p:cNvGraphicFramePr>
            <a:graphicFrameLocks noGrp="1"/>
          </p:cNvGraphicFramePr>
          <p:nvPr>
            <p:extLst>
              <p:ext uri="{D42A27DB-BD31-4B8C-83A1-F6EECF244321}">
                <p14:modId xmlns:p14="http://schemas.microsoft.com/office/powerpoint/2010/main" val="2508710172"/>
              </p:ext>
            </p:extLst>
          </p:nvPr>
        </p:nvGraphicFramePr>
        <p:xfrm>
          <a:off x="623636" y="1574800"/>
          <a:ext cx="10963472" cy="4518496"/>
        </p:xfrm>
        <a:graphic>
          <a:graphicData uri="http://schemas.openxmlformats.org/drawingml/2006/table">
            <a:tbl>
              <a:tblPr firstRow="1" bandRow="1">
                <a:tableStyleId>{5940675A-B579-460E-94D1-54222C63F5DA}</a:tableStyleId>
              </a:tblPr>
              <a:tblGrid>
                <a:gridCol w="1946353">
                  <a:extLst>
                    <a:ext uri="{9D8B030D-6E8A-4147-A177-3AD203B41FA5}">
                      <a16:colId xmlns:a16="http://schemas.microsoft.com/office/drawing/2014/main" val="621182710"/>
                    </a:ext>
                  </a:extLst>
                </a:gridCol>
                <a:gridCol w="9017119">
                  <a:extLst>
                    <a:ext uri="{9D8B030D-6E8A-4147-A177-3AD203B41FA5}">
                      <a16:colId xmlns:a16="http://schemas.microsoft.com/office/drawing/2014/main" val="138421941"/>
                    </a:ext>
                  </a:extLst>
                </a:gridCol>
              </a:tblGrid>
              <a:tr h="1041566">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Module</a:t>
                      </a:r>
                      <a:endParaRPr kumimoji="0" lang="zh-CN" altLang="en-US"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endParaRPr>
                    </a:p>
                  </a:txBody>
                  <a:tcPr anchor="ctr"/>
                </a:tc>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Module</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类聚合了整个翻译单元用到的所有数据，它是</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LLVM</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术语中的“</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module”</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的同义词。它声明了</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Module::iterator typedef</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，作为遍历这个模块中的函数的简便方法。你可以用</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begin()</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和</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end()</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方法获取这些迭代器。</a:t>
                      </a:r>
                    </a:p>
                  </a:txBody>
                  <a:tcPr anchor="ctr"/>
                </a:tc>
                <a:extLst>
                  <a:ext uri="{0D108BD9-81ED-4DB2-BD59-A6C34878D82A}">
                    <a16:rowId xmlns:a16="http://schemas.microsoft.com/office/drawing/2014/main" val="1327324656"/>
                  </a:ext>
                </a:extLst>
              </a:tr>
              <a:tr h="1376696">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Function</a:t>
                      </a:r>
                      <a:endParaRPr kumimoji="0" lang="zh-CN" altLang="en-US"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endParaRPr>
                    </a:p>
                  </a:txBody>
                  <a:tcPr anchor="ctr"/>
                </a:tc>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Function</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类包含有关函数定义和声明的所有对象。对于声明来说（用</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isDeclaration</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检查它是否为声明），它仅包含函数原型。无论定义或者声明，它都包含函数参数的列表，可通过</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getArgumentList</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方法或者</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arg_begin</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和</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arg_end</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这对方法访问它。你可以通过</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Function::</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arg_iterator</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 typedef</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遍历它们。如果</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Function</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对象代表函数定义，你可以通过这样的语句遍历它的内容：</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for (Function::iterator i = </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function.begin</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 e = </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function.end</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 i != e; ++i)</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，你将遍历它的基本块。</a:t>
                      </a:r>
                    </a:p>
                  </a:txBody>
                  <a:tcPr anchor="ctr"/>
                </a:tc>
                <a:extLst>
                  <a:ext uri="{0D108BD9-81ED-4DB2-BD59-A6C34878D82A}">
                    <a16:rowId xmlns:a16="http://schemas.microsoft.com/office/drawing/2014/main" val="1214531188"/>
                  </a:ext>
                </a:extLst>
              </a:tr>
              <a:tr h="1050117">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1"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BasicBlock</a:t>
                      </a:r>
                      <a:endParaRPr kumimoji="0" lang="zh-CN" altLang="en-US"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endParaRPr>
                    </a:p>
                  </a:txBody>
                  <a:tcPr anchor="ctr"/>
                </a:tc>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BasicBlock</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类封装了</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LLVM</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指令序列，可通过</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begin()/end()</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访问它们。你可以利用</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getTerminator</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方法直接访问它的最后一条指令，你还可以用一些辅助函数遍历</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CFG</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，例如通过</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getSinglePredecessor</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访问前驱基本块，当一个基本块有单一前驱时。然而，如果它有多个前驱基本块，就需要自己遍历前驱列表，这也不难，你只要逐个遍历基本块，查看它们的终结指令的目标基本块。</a:t>
                      </a:r>
                    </a:p>
                  </a:txBody>
                  <a:tcPr anchor="ctr"/>
                </a:tc>
                <a:extLst>
                  <a:ext uri="{0D108BD9-81ED-4DB2-BD59-A6C34878D82A}">
                    <a16:rowId xmlns:a16="http://schemas.microsoft.com/office/drawing/2014/main" val="61681289"/>
                  </a:ext>
                </a:extLst>
              </a:tr>
              <a:tr h="1050117">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Instruction</a:t>
                      </a:r>
                      <a:endParaRPr kumimoji="0" lang="zh-CN" altLang="en-US"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endParaRPr>
                    </a:p>
                  </a:txBody>
                  <a:tcPr anchor="ctr"/>
                </a:tc>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Instruction</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类表示</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LLVM IR</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的运算原子，一个单一的指令。利用一些方法可获得高层级的断言，例如</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isAssociative</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isCommutative</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isIdempotent</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，和</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isTerminator</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，但是它的精确的功能可通过</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getOpcode</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获知，它返回</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llvm</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::Instruction</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枚举的一个成员，代表了</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LLVM IR opcode</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。可通过</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op_begin</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和</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op_end</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这对方法访问它的操作数，它从</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User</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超类继承得到。</a:t>
                      </a:r>
                    </a:p>
                  </a:txBody>
                  <a:tcPr anchor="ctr"/>
                </a:tc>
                <a:extLst>
                  <a:ext uri="{0D108BD9-81ED-4DB2-BD59-A6C34878D82A}">
                    <a16:rowId xmlns:a16="http://schemas.microsoft.com/office/drawing/2014/main" val="1135993155"/>
                  </a:ext>
                </a:extLst>
              </a:tr>
            </a:tbl>
          </a:graphicData>
        </a:graphic>
      </p:graphicFrame>
    </p:spTree>
    <p:extLst>
      <p:ext uri="{BB962C8B-B14F-4D97-AF65-F5344CB8AC3E}">
        <p14:creationId xmlns:p14="http://schemas.microsoft.com/office/powerpoint/2010/main" val="12863166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2000" dirty="0">
              <a:solidFill>
                <a:schemeClr val="bg2"/>
              </a:solidFill>
              <a:latin typeface="Gill Sans MT" panose="020B0502020104020203" pitchFamily="34" charset="0"/>
            </a:endParaRPr>
          </a:p>
          <a:p>
            <a:pPr lvl="1">
              <a:lnSpc>
                <a:spcPct val="130000"/>
              </a:lnSpc>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架构和原理</a:t>
            </a:r>
            <a:endParaRPr lang="en-US" altLang="zh-CN" sz="2400" b="1" dirty="0">
              <a:solidFill>
                <a:srgbClr val="374154"/>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chemeClr val="bg2"/>
                </a:solidFill>
                <a:latin typeface="Gill Sans MT" panose="020B0502020104020203" pitchFamily="34" charset="0"/>
              </a:rPr>
              <a:t>AI</a:t>
            </a:r>
            <a:r>
              <a:rPr lang="zh-CN" altLang="en-US" sz="2400" b="1" dirty="0">
                <a:solidFill>
                  <a:schemeClr val="bg2"/>
                </a:solidFill>
                <a:latin typeface="Gill Sans MT" panose="020B0502020104020203" pitchFamily="34" charset="0"/>
              </a:rPr>
              <a:t>编译器</a:t>
            </a: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AI</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Base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Common architecture</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编译器的通用架构</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Different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challenge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the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future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zh-CN" altLang="en-US" sz="1800" dirty="0">
                <a:solidFill>
                  <a:schemeClr val="bg2"/>
                </a:solidFill>
                <a:latin typeface="Gill Sans MT" panose="020B0502020104020203" pitchFamily="34" charset="0"/>
              </a:rPr>
              <a:t>与传统编译器的区别，未来的挑战与思考</a:t>
            </a:r>
            <a:endParaRPr lang="en-US" altLang="zh-CN" sz="24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CA356-DDCA-8247-B0B7-2C559A428DB9}"/>
              </a:ext>
            </a:extLst>
          </p:cNvPr>
          <p:cNvSpPr>
            <a:spLocks noGrp="1"/>
          </p:cNvSpPr>
          <p:nvPr>
            <p:ph type="title"/>
          </p:nvPr>
        </p:nvSpPr>
        <p:spPr/>
        <p:txBody>
          <a:bodyPr/>
          <a:lstStyle/>
          <a:p>
            <a:r>
              <a:rPr lang="en-US" altLang="zh-CN" dirty="0"/>
              <a:t>LLVM IR</a:t>
            </a:r>
            <a:r>
              <a:rPr lang="zh-CN" altLang="en-US" dirty="0"/>
              <a:t> 内存模型最重要概念：</a:t>
            </a:r>
            <a:r>
              <a:rPr lang="en-US" altLang="zh-CN" dirty="0"/>
              <a:t> Value, Use, User</a:t>
            </a:r>
            <a:endParaRPr kumimoji="1" lang="zh-CN" altLang="en-US" dirty="0"/>
          </a:p>
        </p:txBody>
      </p:sp>
      <p:pic>
        <p:nvPicPr>
          <p:cNvPr id="4" name="图片 3">
            <a:extLst>
              <a:ext uri="{FF2B5EF4-FFF2-40B4-BE49-F238E27FC236}">
                <a16:creationId xmlns:a16="http://schemas.microsoft.com/office/drawing/2014/main" id="{DF63F45E-7560-5F42-BDDF-B600F68C21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082157" y="-2047488"/>
            <a:ext cx="4032448" cy="11303725"/>
          </a:xfrm>
          <a:prstGeom prst="rect">
            <a:avLst/>
          </a:prstGeom>
        </p:spPr>
      </p:pic>
      <p:sp>
        <p:nvSpPr>
          <p:cNvPr id="5" name="矩形 4">
            <a:extLst>
              <a:ext uri="{FF2B5EF4-FFF2-40B4-BE49-F238E27FC236}">
                <a16:creationId xmlns:a16="http://schemas.microsoft.com/office/drawing/2014/main" id="{752D8C4A-EA59-8741-9A5F-5CD46AF6B8C0}"/>
              </a:ext>
            </a:extLst>
          </p:cNvPr>
          <p:cNvSpPr/>
          <p:nvPr/>
        </p:nvSpPr>
        <p:spPr>
          <a:xfrm>
            <a:off x="446518" y="5939989"/>
            <a:ext cx="8081015" cy="369332"/>
          </a:xfrm>
          <a:prstGeom prst="rect">
            <a:avLst/>
          </a:prstGeom>
        </p:spPr>
        <p:txBody>
          <a:bodyPr wrap="square">
            <a:spAutoFit/>
          </a:bodyPr>
          <a:lstStyle/>
          <a:p>
            <a:r>
              <a:rPr lang="zh-CN" altLang="en-US" i="1" dirty="0">
                <a:solidFill>
                  <a:srgbClr val="00FA00"/>
                </a:solidFill>
              </a:rPr>
              <a:t>https://buaa-se-compiling.github.io/miniSysY-tutorial/pre/design_hints.html</a:t>
            </a:r>
          </a:p>
        </p:txBody>
      </p:sp>
      <p:sp>
        <p:nvSpPr>
          <p:cNvPr id="7" name="矩形 6">
            <a:extLst>
              <a:ext uri="{FF2B5EF4-FFF2-40B4-BE49-F238E27FC236}">
                <a16:creationId xmlns:a16="http://schemas.microsoft.com/office/drawing/2014/main" id="{E0F8F5F5-F824-704F-99B4-758B06DA141C}"/>
              </a:ext>
            </a:extLst>
          </p:cNvPr>
          <p:cNvSpPr/>
          <p:nvPr/>
        </p:nvSpPr>
        <p:spPr>
          <a:xfrm>
            <a:off x="616281" y="1584201"/>
            <a:ext cx="4330032" cy="369332"/>
          </a:xfrm>
          <a:prstGeom prst="rect">
            <a:avLst/>
          </a:prstGeom>
        </p:spPr>
        <p:txBody>
          <a:bodyPr wrap="none">
            <a:spAutoFit/>
          </a:bodyPr>
          <a:lstStyle/>
          <a:p>
            <a:r>
              <a:rPr lang="zh-CN" altLang="en-US" dirty="0">
                <a:solidFill>
                  <a:srgbClr val="404040"/>
                </a:solidFill>
                <a:latin typeface="Gill Sans MT" panose="020B0502020104020203" pitchFamily="34" charset="0"/>
                <a:ea typeface="+mj-ea"/>
              </a:rPr>
              <a:t>让我们能够轻松操作 </a:t>
            </a:r>
            <a:r>
              <a:rPr lang="en-US" altLang="zh-CN" dirty="0">
                <a:solidFill>
                  <a:srgbClr val="404040"/>
                </a:solidFill>
                <a:latin typeface="Gill Sans MT" panose="020B0502020104020203" pitchFamily="34" charset="0"/>
                <a:ea typeface="+mj-ea"/>
              </a:rPr>
              <a:t>use-def</a:t>
            </a:r>
            <a:r>
              <a:rPr lang="zh-CN" altLang="en-US" dirty="0">
                <a:solidFill>
                  <a:srgbClr val="404040"/>
                </a:solidFill>
                <a:latin typeface="Gill Sans MT" panose="020B0502020104020203" pitchFamily="34" charset="0"/>
                <a:ea typeface="+mj-ea"/>
              </a:rPr>
              <a:t> 和 </a:t>
            </a:r>
            <a:r>
              <a:rPr lang="en-US" altLang="zh-CN" dirty="0">
                <a:solidFill>
                  <a:srgbClr val="404040"/>
                </a:solidFill>
                <a:latin typeface="Gill Sans MT" panose="020B0502020104020203" pitchFamily="34" charset="0"/>
                <a:ea typeface="+mj-ea"/>
              </a:rPr>
              <a:t>def-use</a:t>
            </a:r>
            <a:r>
              <a:rPr lang="zh-CN" altLang="en-US" dirty="0">
                <a:solidFill>
                  <a:srgbClr val="404040"/>
                </a:solidFill>
                <a:latin typeface="Gill Sans MT" panose="020B0502020104020203" pitchFamily="34" charset="0"/>
                <a:ea typeface="+mj-ea"/>
              </a:rPr>
              <a:t> 链</a:t>
            </a:r>
            <a:endParaRPr lang="zh-CN" altLang="en-US" dirty="0">
              <a:latin typeface="Gill Sans MT" panose="020B0502020104020203" pitchFamily="34" charset="0"/>
              <a:ea typeface="+mj-ea"/>
            </a:endParaRPr>
          </a:p>
        </p:txBody>
      </p:sp>
    </p:spTree>
    <p:extLst>
      <p:ext uri="{BB962C8B-B14F-4D97-AF65-F5344CB8AC3E}">
        <p14:creationId xmlns:p14="http://schemas.microsoft.com/office/powerpoint/2010/main" val="25293040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30000"/>
              </a:lnSpc>
              <a:buNone/>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LLVM</a:t>
            </a:r>
            <a:r>
              <a:rPr lang="zh-CN" altLang="en-US" sz="2400" dirty="0">
                <a:solidFill>
                  <a:srgbClr val="374154"/>
                </a:solidFill>
                <a:latin typeface="Gill Sans MT" panose="020B0502020104020203" pitchFamily="34" charset="0"/>
              </a:rPr>
              <a:t> 架构和原理</a:t>
            </a:r>
            <a:endParaRPr lang="en-US" altLang="zh-CN" sz="2400" dirty="0">
              <a:solidFill>
                <a:srgbClr val="374154"/>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项目发展历史</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基本设计原则和架构</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中间表示 </a:t>
            </a: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a:t>
            </a:r>
            <a:r>
              <a:rPr lang="en-US" altLang="zh-CN" sz="2000" dirty="0">
                <a:solidFill>
                  <a:schemeClr val="bg2">
                    <a:lumMod val="90000"/>
                  </a:schemeClr>
                </a:solidFill>
                <a:latin typeface="Gill Sans MT" panose="020B0502020104020203" pitchFamily="34" charset="0"/>
              </a:rPr>
              <a:t>IR</a:t>
            </a: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前端过程</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中间优化</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后端生成</a:t>
            </a:r>
            <a:endParaRPr lang="en-US" altLang="zh-CN" sz="2000" dirty="0">
              <a:solidFill>
                <a:srgbClr val="374154"/>
              </a:solidFill>
              <a:latin typeface="Gill Sans MT" panose="020B0502020104020203" pitchFamily="34" charset="0"/>
            </a:endParaRPr>
          </a:p>
          <a:p>
            <a:pPr lvl="1">
              <a:lnSpc>
                <a:spcPct val="130000"/>
              </a:lnSpc>
            </a:pPr>
            <a:r>
              <a:rPr lang="zh-CN" altLang="en-US" sz="2000" dirty="0">
                <a:solidFill>
                  <a:srgbClr val="374154"/>
                </a:solidFill>
                <a:latin typeface="Gill Sans MT" panose="020B0502020104020203" pitchFamily="34" charset="0"/>
              </a:rPr>
              <a:t>基于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项目</a:t>
            </a:r>
            <a:endParaRPr lang="en-US" altLang="zh-CN" sz="2000" dirty="0">
              <a:solidFill>
                <a:srgbClr val="374154"/>
              </a:solidFill>
              <a:latin typeface="Gill Sans MT" panose="020B0502020104020203" pitchFamily="34" charset="0"/>
            </a:endParaRPr>
          </a:p>
          <a:p>
            <a:pPr lvl="1">
              <a:lnSpc>
                <a:spcPct val="130000"/>
              </a:lnSpc>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90337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16138" y="2060848"/>
            <a:ext cx="11964485" cy="3384376"/>
          </a:xfrm>
          <a:prstGeom prst="rect">
            <a:avLst/>
          </a:prstGeom>
        </p:spPr>
      </p:pic>
    </p:spTree>
    <p:extLst>
      <p:ext uri="{BB962C8B-B14F-4D97-AF65-F5344CB8AC3E}">
        <p14:creationId xmlns:p14="http://schemas.microsoft.com/office/powerpoint/2010/main" val="27394151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latin typeface="Futura Medium" panose="020B0602020204020303" pitchFamily="34" charset="-79"/>
                <a:cs typeface="Futura Medium" panose="020B0602020204020303" pitchFamily="34" charset="-79"/>
              </a:rPr>
              <a:t>LLVM</a:t>
            </a:r>
            <a:r>
              <a:rPr lang="zh-CN" altLang="en-US" sz="9600" dirty="0">
                <a:latin typeface="Futura Medium" panose="020B0602020204020303" pitchFamily="34" charset="-79"/>
                <a:cs typeface="Futura Medium" panose="020B0602020204020303" pitchFamily="34" charset="-79"/>
              </a:rPr>
              <a:t> </a:t>
            </a:r>
            <a:r>
              <a:rPr lang="en-US" altLang="zh-CN" sz="9600" dirty="0">
                <a:latin typeface="Futura Medium" panose="020B0602020204020303" pitchFamily="34" charset="-79"/>
                <a:cs typeface="Futura Medium" panose="020B0602020204020303" pitchFamily="34" charset="-79"/>
              </a:rPr>
              <a:t>IR</a:t>
            </a:r>
          </a:p>
          <a:p>
            <a:pPr marL="0" indent="0" algn="ctr">
              <a:buNone/>
            </a:pPr>
            <a:r>
              <a:rPr lang="zh-CN" altLang="en-US" sz="9600" dirty="0">
                <a:latin typeface="Futura Medium" panose="020B0602020204020303" pitchFamily="34" charset="-79"/>
                <a:cs typeface="Futura Medium" panose="020B0602020204020303" pitchFamily="34" charset="-79"/>
              </a:rPr>
              <a:t>中间表达</a:t>
            </a:r>
          </a:p>
        </p:txBody>
      </p:sp>
    </p:spTree>
    <p:extLst>
      <p:ext uri="{BB962C8B-B14F-4D97-AF65-F5344CB8AC3E}">
        <p14:creationId xmlns:p14="http://schemas.microsoft.com/office/powerpoint/2010/main" val="40852340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1100D-E3F4-5E49-B9CD-5167F473CDDA}"/>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LLVM</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IR</a:t>
            </a:r>
            <a:endParaRPr kumimoji="1" lang="zh-CN" altLang="en-US" sz="320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E4E0A472-F4A1-0343-8FE1-6E5424EDA4CE}"/>
              </a:ext>
            </a:extLst>
          </p:cNvPr>
          <p:cNvPicPr>
            <a:picLocks noChangeAspect="1"/>
          </p:cNvPicPr>
          <p:nvPr/>
        </p:nvPicPr>
        <p:blipFill>
          <a:blip r:embed="rId2"/>
          <a:stretch>
            <a:fillRect/>
          </a:stretch>
        </p:blipFill>
        <p:spPr>
          <a:xfrm>
            <a:off x="6222200" y="1844824"/>
            <a:ext cx="5364909" cy="3888432"/>
          </a:xfrm>
          <a:prstGeom prst="rect">
            <a:avLst/>
          </a:prstGeom>
        </p:spPr>
      </p:pic>
      <p:pic>
        <p:nvPicPr>
          <p:cNvPr id="7" name="图片 6">
            <a:extLst>
              <a:ext uri="{FF2B5EF4-FFF2-40B4-BE49-F238E27FC236}">
                <a16:creationId xmlns:a16="http://schemas.microsoft.com/office/drawing/2014/main" id="{A6FD9040-A75E-164E-B40B-7A7F99F7B895}"/>
              </a:ext>
            </a:extLst>
          </p:cNvPr>
          <p:cNvPicPr>
            <a:picLocks noChangeAspect="1"/>
          </p:cNvPicPr>
          <p:nvPr/>
        </p:nvPicPr>
        <p:blipFill>
          <a:blip r:embed="rId3"/>
          <a:stretch>
            <a:fillRect/>
          </a:stretch>
        </p:blipFill>
        <p:spPr>
          <a:xfrm>
            <a:off x="623636" y="1844824"/>
            <a:ext cx="5060598" cy="3888432"/>
          </a:xfrm>
          <a:prstGeom prst="rect">
            <a:avLst/>
          </a:prstGeom>
        </p:spPr>
      </p:pic>
    </p:spTree>
    <p:extLst>
      <p:ext uri="{BB962C8B-B14F-4D97-AF65-F5344CB8AC3E}">
        <p14:creationId xmlns:p14="http://schemas.microsoft.com/office/powerpoint/2010/main" val="42903446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5F231-4AB7-9947-B827-09F83EE49D72}"/>
              </a:ext>
            </a:extLst>
          </p:cNvPr>
          <p:cNvSpPr>
            <a:spLocks noGrp="1"/>
          </p:cNvSpPr>
          <p:nvPr>
            <p:ph type="title"/>
          </p:nvPr>
        </p:nvSpPr>
        <p:spPr/>
        <p:txBody>
          <a:bodyPr/>
          <a:lstStyle/>
          <a:p>
            <a:r>
              <a:rPr kumimoji="1" lang="en-US" altLang="zh-CN" sz="3200" dirty="0"/>
              <a:t>LLVM</a:t>
            </a:r>
            <a:r>
              <a:rPr kumimoji="1" lang="zh-CN" altLang="en-US" sz="3200" dirty="0"/>
              <a:t> </a:t>
            </a:r>
            <a:r>
              <a:rPr kumimoji="1" lang="en-US" altLang="zh-CN" sz="3200" dirty="0"/>
              <a:t>IR</a:t>
            </a:r>
            <a:endParaRPr kumimoji="1" lang="zh-CN" altLang="en-US" sz="3200" dirty="0"/>
          </a:p>
        </p:txBody>
      </p:sp>
      <p:sp>
        <p:nvSpPr>
          <p:cNvPr id="3" name="内容占位符 2">
            <a:extLst>
              <a:ext uri="{FF2B5EF4-FFF2-40B4-BE49-F238E27FC236}">
                <a16:creationId xmlns:a16="http://schemas.microsoft.com/office/drawing/2014/main" id="{EFCF24CA-A531-8844-833B-4F9FCA7C1C1C}"/>
              </a:ext>
            </a:extLst>
          </p:cNvPr>
          <p:cNvSpPr>
            <a:spLocks noGrp="1"/>
          </p:cNvSpPr>
          <p:nvPr>
            <p:ph sz="half" idx="1"/>
          </p:nvPr>
        </p:nvSpPr>
        <p:spPr/>
        <p:txBody>
          <a:bodyPr/>
          <a:lstStyle/>
          <a:p>
            <a:pPr marL="0" indent="0">
              <a:lnSpc>
                <a:spcPct val="150000"/>
              </a:lnSpc>
              <a:buNone/>
            </a:pPr>
            <a:r>
              <a:rPr lang="zh-CN" altLang="en-US" dirty="0"/>
              <a:t>这并不意味着</a:t>
            </a:r>
            <a:r>
              <a:rPr lang="en-US" altLang="zh-CN" dirty="0"/>
              <a:t>LLVM</a:t>
            </a:r>
            <a:r>
              <a:rPr lang="zh-CN" altLang="en-US" dirty="0"/>
              <a:t>使用单一 </a:t>
            </a:r>
            <a:r>
              <a:rPr lang="en-US" altLang="zh-CN" dirty="0"/>
              <a:t>IR</a:t>
            </a:r>
            <a:r>
              <a:rPr lang="zh-CN" altLang="en-US" dirty="0"/>
              <a:t> 表示方式，</a:t>
            </a:r>
            <a:r>
              <a:rPr lang="en-US" altLang="zh-CN" dirty="0"/>
              <a:t> </a:t>
            </a:r>
            <a:r>
              <a:rPr lang="zh-CN" altLang="en-US" dirty="0"/>
              <a:t>在编译不同阶段会采用不同的数据结构：</a:t>
            </a:r>
          </a:p>
        </p:txBody>
      </p:sp>
      <p:pic>
        <p:nvPicPr>
          <p:cNvPr id="7" name="图片 6">
            <a:extLst>
              <a:ext uri="{FF2B5EF4-FFF2-40B4-BE49-F238E27FC236}">
                <a16:creationId xmlns:a16="http://schemas.microsoft.com/office/drawing/2014/main" id="{E7321D7B-086D-A445-8CBB-8664FF2CCFDD}"/>
              </a:ext>
            </a:extLst>
          </p:cNvPr>
          <p:cNvPicPr>
            <a:picLocks noChangeAspect="1"/>
          </p:cNvPicPr>
          <p:nvPr/>
        </p:nvPicPr>
        <p:blipFill>
          <a:blip r:embed="rId2"/>
          <a:stretch>
            <a:fillRect/>
          </a:stretch>
        </p:blipFill>
        <p:spPr>
          <a:xfrm>
            <a:off x="891381" y="2924944"/>
            <a:ext cx="10414000" cy="2730500"/>
          </a:xfrm>
          <a:prstGeom prst="rect">
            <a:avLst/>
          </a:prstGeom>
        </p:spPr>
      </p:pic>
    </p:spTree>
    <p:extLst>
      <p:ext uri="{BB962C8B-B14F-4D97-AF65-F5344CB8AC3E}">
        <p14:creationId xmlns:p14="http://schemas.microsoft.com/office/powerpoint/2010/main" val="3585203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85B50-4DD7-7E4D-9B34-8A47AC92302F}"/>
              </a:ext>
            </a:extLst>
          </p:cNvPr>
          <p:cNvSpPr>
            <a:spLocks noGrp="1"/>
          </p:cNvSpPr>
          <p:nvPr>
            <p:ph type="title"/>
          </p:nvPr>
        </p:nvSpPr>
        <p:spPr/>
        <p:txBody>
          <a:bodyPr/>
          <a:lstStyle/>
          <a:p>
            <a:r>
              <a:rPr kumimoji="1" lang="en-US" altLang="zh-CN" dirty="0"/>
              <a:t>LLVM</a:t>
            </a:r>
            <a:r>
              <a:rPr kumimoji="1" lang="zh-CN" altLang="en-US" dirty="0"/>
              <a:t> </a:t>
            </a:r>
            <a:r>
              <a:rPr kumimoji="1" lang="en-US" altLang="zh-CN" dirty="0"/>
              <a:t>IR</a:t>
            </a:r>
            <a:r>
              <a:rPr kumimoji="1" lang="zh-CN" altLang="en-US" dirty="0"/>
              <a:t> 表示</a:t>
            </a:r>
          </a:p>
        </p:txBody>
      </p:sp>
      <p:pic>
        <p:nvPicPr>
          <p:cNvPr id="5" name="内容占位符 4">
            <a:extLst>
              <a:ext uri="{FF2B5EF4-FFF2-40B4-BE49-F238E27FC236}">
                <a16:creationId xmlns:a16="http://schemas.microsoft.com/office/drawing/2014/main" id="{7A2C5C56-05D9-2B41-B19B-7BF24E6D6B0E}"/>
              </a:ext>
            </a:extLst>
          </p:cNvPr>
          <p:cNvPicPr>
            <a:picLocks noGrp="1" noChangeAspect="1"/>
          </p:cNvPicPr>
          <p:nvPr>
            <p:ph sz="half" idx="1"/>
          </p:nvPr>
        </p:nvPicPr>
        <p:blipFill>
          <a:blip r:embed="rId2">
            <a:extLst>
              <a:ext uri="{28A0092B-C50C-407E-A947-70E740481C1C}">
                <a14:useLocalDpi xmlns:a14="http://schemas.microsoft.com/office/drawing/2010/main"/>
              </a:ext>
            </a:extLst>
          </a:blip>
          <a:stretch>
            <a:fillRect/>
          </a:stretch>
        </p:blipFill>
        <p:spPr>
          <a:xfrm>
            <a:off x="2497981" y="1916832"/>
            <a:ext cx="7708900" cy="1054100"/>
          </a:xfrm>
        </p:spPr>
      </p:pic>
      <p:sp>
        <p:nvSpPr>
          <p:cNvPr id="6" name="矩形 5">
            <a:extLst>
              <a:ext uri="{FF2B5EF4-FFF2-40B4-BE49-F238E27FC236}">
                <a16:creationId xmlns:a16="http://schemas.microsoft.com/office/drawing/2014/main" id="{2929D9B6-64C3-1C47-9B65-D0904BC46896}"/>
              </a:ext>
            </a:extLst>
          </p:cNvPr>
          <p:cNvSpPr/>
          <p:nvPr/>
        </p:nvSpPr>
        <p:spPr>
          <a:xfrm>
            <a:off x="3057371" y="3619004"/>
            <a:ext cx="6096000" cy="369332"/>
          </a:xfrm>
          <a:prstGeom prst="rect">
            <a:avLst/>
          </a:prstGeom>
        </p:spPr>
        <p:txBody>
          <a:bodyPr>
            <a:spAutoFit/>
          </a:bodyPr>
          <a:lstStyle/>
          <a:p>
            <a:pPr algn="ctr"/>
            <a:r>
              <a:rPr lang="en-US" altLang="zh-CN" dirty="0">
                <a:latin typeface="Gill Sans MT" panose="020B0502020104020203" pitchFamily="34" charset="0"/>
              </a:rPr>
              <a:t>clang -S -emit-</a:t>
            </a:r>
            <a:r>
              <a:rPr lang="en-US" altLang="zh-CN" dirty="0" err="1">
                <a:latin typeface="Gill Sans MT" panose="020B0502020104020203" pitchFamily="34" charset="0"/>
              </a:rPr>
              <a:t>llvm</a:t>
            </a:r>
            <a:r>
              <a:rPr lang="en-US" altLang="zh-CN" dirty="0">
                <a:latin typeface="Gill Sans MT" panose="020B0502020104020203" pitchFamily="34" charset="0"/>
              </a:rPr>
              <a:t> </a:t>
            </a:r>
            <a:r>
              <a:rPr lang="en-US" altLang="zh-CN" dirty="0" err="1">
                <a:latin typeface="Gill Sans MT" panose="020B0502020104020203" pitchFamily="34" charset="0"/>
              </a:rPr>
              <a:t>test.c</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8847486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A2305-2F33-F845-9E20-ABDA55827E31}"/>
              </a:ext>
            </a:extLst>
          </p:cNvPr>
          <p:cNvSpPr>
            <a:spLocks noGrp="1"/>
          </p:cNvSpPr>
          <p:nvPr>
            <p:ph type="title"/>
          </p:nvPr>
        </p:nvSpPr>
        <p:spPr/>
        <p:txBody>
          <a:bodyPr/>
          <a:lstStyle/>
          <a:p>
            <a:r>
              <a:rPr kumimoji="1" lang="en-US" altLang="zh-CN" dirty="0"/>
              <a:t>LLVM</a:t>
            </a:r>
            <a:r>
              <a:rPr kumimoji="1" lang="zh-CN" altLang="en-US" dirty="0"/>
              <a:t> </a:t>
            </a:r>
            <a:r>
              <a:rPr kumimoji="1" lang="en-US" altLang="zh-CN" dirty="0"/>
              <a:t>IR</a:t>
            </a:r>
            <a:r>
              <a:rPr kumimoji="1" lang="zh-CN" altLang="en-US" dirty="0"/>
              <a:t> 表示</a:t>
            </a:r>
          </a:p>
        </p:txBody>
      </p:sp>
      <p:pic>
        <p:nvPicPr>
          <p:cNvPr id="5" name="图片 4">
            <a:extLst>
              <a:ext uri="{FF2B5EF4-FFF2-40B4-BE49-F238E27FC236}">
                <a16:creationId xmlns:a16="http://schemas.microsoft.com/office/drawing/2014/main" id="{5D83CF52-DA86-DA47-A9F5-E5700173192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0293"/>
          <a:stretch/>
        </p:blipFill>
        <p:spPr>
          <a:xfrm>
            <a:off x="914455" y="1772816"/>
            <a:ext cx="10381831" cy="4038424"/>
          </a:xfrm>
          <a:prstGeom prst="rect">
            <a:avLst/>
          </a:prstGeom>
        </p:spPr>
      </p:pic>
    </p:spTree>
    <p:extLst>
      <p:ext uri="{BB962C8B-B14F-4D97-AF65-F5344CB8AC3E}">
        <p14:creationId xmlns:p14="http://schemas.microsoft.com/office/powerpoint/2010/main" val="246926726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28416</TotalTime>
  <Words>1218</Words>
  <Application>Microsoft Macintosh PowerPoint</Application>
  <PresentationFormat>自定义</PresentationFormat>
  <Paragraphs>89</Paragraphs>
  <Slides>21</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21</vt:i4>
      </vt:variant>
    </vt:vector>
  </HeadingPairs>
  <TitlesOfParts>
    <vt:vector size="40"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LLVM Architecture</vt:lpstr>
      <vt:lpstr>PowerPoint 演示文稿</vt:lpstr>
      <vt:lpstr>LLVM IR</vt:lpstr>
      <vt:lpstr>LLVM IR</vt:lpstr>
      <vt:lpstr>LLVM IR 表示</vt:lpstr>
      <vt:lpstr>LLVM IR 表示</vt:lpstr>
      <vt:lpstr>LLVM IR基本语法</vt:lpstr>
      <vt:lpstr>LLVM IR</vt:lpstr>
      <vt:lpstr>LLVM IR</vt:lpstr>
      <vt:lpstr>What is SSA(Static Single Assignment) 静态单赋值</vt:lpstr>
      <vt:lpstr>LLVM IR基本语法</vt:lpstr>
      <vt:lpstr>三地址码</vt:lpstr>
      <vt:lpstr>LLVM IR 表示形式</vt:lpstr>
      <vt:lpstr>LLVM IR 内存模型</vt:lpstr>
      <vt:lpstr>LLVM IR 内存模型</vt:lpstr>
      <vt:lpstr>LLVM IR 内存模型</vt:lpstr>
      <vt:lpstr>LLVM IR 内存模型最重要概念： Value, Use, User</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4018</cp:revision>
  <dcterms:created xsi:type="dcterms:W3CDTF">2015-01-14T10:38:57Z</dcterms:created>
  <dcterms:modified xsi:type="dcterms:W3CDTF">2022-11-27T14:30:16Z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